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0" r:id="rId2"/>
  </p:sldMasterIdLst>
  <p:notesMasterIdLst>
    <p:notesMasterId r:id="rId82"/>
  </p:notesMasterIdLst>
  <p:handoutMasterIdLst>
    <p:handoutMasterId r:id="rId83"/>
  </p:handoutMasterIdLst>
  <p:sldIdLst>
    <p:sldId id="1735" r:id="rId3"/>
    <p:sldId id="1736" r:id="rId4"/>
    <p:sldId id="1968" r:id="rId5"/>
    <p:sldId id="2120" r:id="rId6"/>
    <p:sldId id="2135" r:id="rId7"/>
    <p:sldId id="1963" r:id="rId8"/>
    <p:sldId id="2006" r:id="rId9"/>
    <p:sldId id="2138" r:id="rId10"/>
    <p:sldId id="2002" r:id="rId11"/>
    <p:sldId id="2090" r:id="rId12"/>
    <p:sldId id="2139" r:id="rId13"/>
    <p:sldId id="2097" r:id="rId14"/>
    <p:sldId id="2140" r:id="rId15"/>
    <p:sldId id="2141" r:id="rId16"/>
    <p:sldId id="2083" r:id="rId17"/>
    <p:sldId id="2084" r:id="rId18"/>
    <p:sldId id="2142" r:id="rId19"/>
    <p:sldId id="2143" r:id="rId20"/>
    <p:sldId id="2144" r:id="rId21"/>
    <p:sldId id="2145" r:id="rId22"/>
    <p:sldId id="2146" r:id="rId23"/>
    <p:sldId id="2147" r:id="rId24"/>
    <p:sldId id="2148" r:id="rId25"/>
    <p:sldId id="2129" r:id="rId26"/>
    <p:sldId id="2167" r:id="rId27"/>
    <p:sldId id="2192" r:id="rId28"/>
    <p:sldId id="2193" r:id="rId29"/>
    <p:sldId id="2194" r:id="rId30"/>
    <p:sldId id="2195" r:id="rId31"/>
    <p:sldId id="2168" r:id="rId32"/>
    <p:sldId id="2169" r:id="rId33"/>
    <p:sldId id="2170" r:id="rId34"/>
    <p:sldId id="2171" r:id="rId35"/>
    <p:sldId id="2172" r:id="rId36"/>
    <p:sldId id="2173" r:id="rId37"/>
    <p:sldId id="2174" r:id="rId38"/>
    <p:sldId id="2181" r:id="rId39"/>
    <p:sldId id="2130" r:id="rId40"/>
    <p:sldId id="2153" r:id="rId41"/>
    <p:sldId id="2149" r:id="rId42"/>
    <p:sldId id="2154" r:id="rId43"/>
    <p:sldId id="2156" r:id="rId44"/>
    <p:sldId id="2158" r:id="rId45"/>
    <p:sldId id="2180" r:id="rId46"/>
    <p:sldId id="2159" r:id="rId47"/>
    <p:sldId id="2182" r:id="rId48"/>
    <p:sldId id="2160" r:id="rId49"/>
    <p:sldId id="2161" r:id="rId50"/>
    <p:sldId id="2150" r:id="rId51"/>
    <p:sldId id="2151" r:id="rId52"/>
    <p:sldId id="2152" r:id="rId53"/>
    <p:sldId id="2179" r:id="rId54"/>
    <p:sldId id="2162" r:id="rId55"/>
    <p:sldId id="2183" r:id="rId56"/>
    <p:sldId id="2163" r:id="rId57"/>
    <p:sldId id="2164" r:id="rId58"/>
    <p:sldId id="2165" r:id="rId59"/>
    <p:sldId id="2166" r:id="rId60"/>
    <p:sldId id="2178" r:id="rId61"/>
    <p:sldId id="2175" r:id="rId62"/>
    <p:sldId id="2176" r:id="rId63"/>
    <p:sldId id="2177" r:id="rId64"/>
    <p:sldId id="2086" r:id="rId65"/>
    <p:sldId id="2087" r:id="rId66"/>
    <p:sldId id="2184" r:id="rId67"/>
    <p:sldId id="2185" r:id="rId68"/>
    <p:sldId id="2187" r:id="rId69"/>
    <p:sldId id="2186" r:id="rId70"/>
    <p:sldId id="2188" r:id="rId71"/>
    <p:sldId id="2190" r:id="rId72"/>
    <p:sldId id="2191" r:id="rId73"/>
    <p:sldId id="2278" r:id="rId74"/>
    <p:sldId id="2274" r:id="rId75"/>
    <p:sldId id="2276" r:id="rId76"/>
    <p:sldId id="2277" r:id="rId77"/>
    <p:sldId id="1965" r:id="rId78"/>
    <p:sldId id="1738" r:id="rId79"/>
    <p:sldId id="2132" r:id="rId80"/>
    <p:sldId id="1701" r:id="rId8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EA"/>
    <a:srgbClr val="CBCDD3"/>
    <a:srgbClr val="00B0F0"/>
    <a:srgbClr val="C7402B"/>
    <a:srgbClr val="713346"/>
    <a:srgbClr val="326CE5"/>
    <a:srgbClr val="B4F2C9"/>
    <a:srgbClr val="F47C30"/>
    <a:srgbClr val="92D3DF"/>
    <a:srgbClr val="D8E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66" autoAdjust="0"/>
    <p:restoredTop sz="95067" autoAdjust="0"/>
  </p:normalViewPr>
  <p:slideViewPr>
    <p:cSldViewPr>
      <p:cViewPr varScale="1">
        <p:scale>
          <a:sx n="90" d="100"/>
          <a:sy n="90" d="100"/>
        </p:scale>
        <p:origin x="396" y="66"/>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07-Mar-21</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07-Mar-21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8.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9.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54527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387018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26449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906456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669634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16710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968979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361598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47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337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1075155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2565986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1572205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2473751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6715855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4608728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103382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75559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787667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79443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952138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496623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39332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25.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5"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4" name="Picture 3"/>
          <p:cNvPicPr>
            <a:picLocks noChangeAspect="1"/>
          </p:cNvPicPr>
          <p:nvPr userDrawn="1"/>
        </p:nvPicPr>
        <p:blipFill>
          <a:blip r:embed="rId23" cstate="hqprint">
            <a:extLst>
              <a:ext uri="{28A0092B-C50C-407E-A947-70E740481C1C}">
                <a14:useLocalDpi xmlns:a14="http://schemas.microsoft.com/office/drawing/2010/main" val="0"/>
              </a:ext>
            </a:extLst>
          </a:blip>
          <a:stretch>
            <a:fillRect/>
          </a:stretch>
        </p:blipFill>
        <p:spPr>
          <a:xfrm>
            <a:off x="8156520" y="4776467"/>
            <a:ext cx="663952" cy="27720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 id="2147483809" r:id="rId21"/>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325839543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40Resource_Management/040Metadata_Management/060Working_with_Authority_Records/010Using_the_Authority_Control_Task_List" TargetMode="Externa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6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2" Type="http://schemas.openxmlformats.org/officeDocument/2006/relationships/image" Target="../media/image97.jpg"/><Relationship Id="rId1" Type="http://schemas.openxmlformats.org/officeDocument/2006/relationships/slideLayout" Target="../slideLayouts/slideLayout3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39.xml"/></Relationships>
</file>

<file path=ppt/slides/_rels/slide7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40Resource_Management/040Metadata_Management/060Working_with_Authority_Records/010Using_the_Authority_Control_Task_List#Configuring_Authority_Control_Task_List_Report_Types" TargetMode="External"/><Relationship Id="rId2" Type="http://schemas.openxmlformats.org/officeDocument/2006/relationships/hyperlink" Target="https://knowledge.exlibrisgroup.com/Alma/Product_Documentation/010Alma_Online_Help_(English)/040Resource_Management/040Metadata_Management/060Working_with_Authority_Records/010Using_the_Authority_Control_Task_List#Viewing_Tasks" TargetMode="Externa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4F7E73F6-75FC-44E9-BBFF-F064A233FBD3}"/>
              </a:ext>
            </a:extLst>
          </p:cNvPr>
          <p:cNvSpPr>
            <a:spLocks noGrp="1"/>
          </p:cNvSpPr>
          <p:nvPr/>
        </p:nvSpPr>
        <p:spPr>
          <a:xfrm>
            <a:off x="175670" y="2355726"/>
            <a:ext cx="4972396" cy="1150079"/>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3600" b="1" kern="1200">
                <a:solidFill>
                  <a:schemeClr val="accent1"/>
                </a:solidFill>
                <a:latin typeface="Calibri Light" panose="020F0302020204030204" pitchFamily="34" charset="0"/>
                <a:ea typeface="+mj-ea"/>
                <a:cs typeface="Calibri Light" panose="020F0302020204030204" pitchFamily="34" charset="0"/>
              </a:defRPr>
            </a:lvl1pPr>
          </a:lstStyle>
          <a:p>
            <a:r>
              <a:rPr lang="en-US" dirty="0"/>
              <a:t>The Authority Control Task List </a:t>
            </a:r>
          </a:p>
        </p:txBody>
      </p:sp>
      <p:sp>
        <p:nvSpPr>
          <p:cNvPr id="9" name="Subtitle 5">
            <a:extLst>
              <a:ext uri="{FF2B5EF4-FFF2-40B4-BE49-F238E27FC236}">
                <a16:creationId xmlns:a16="http://schemas.microsoft.com/office/drawing/2014/main" id="{21FAB61A-9C29-4137-8AD1-B7E6D1F2B335}"/>
              </a:ext>
            </a:extLst>
          </p:cNvPr>
          <p:cNvSpPr>
            <a:spLocks noGrp="1"/>
          </p:cNvSpPr>
          <p:nvPr/>
        </p:nvSpPr>
        <p:spPr>
          <a:xfrm>
            <a:off x="175669" y="3579862"/>
            <a:ext cx="5116411" cy="478380"/>
          </a:xfrm>
          <a:prstGeom prst="rect">
            <a:avLst/>
          </a:prstGeom>
        </p:spPr>
        <p:txBody>
          <a:bodyPr vert="horz" lIns="91440" tIns="45720" rIns="91440" bIns="45720" rtlCol="0" anchor="t" anchorCtr="0">
            <a:normAutofit/>
          </a:bodyPr>
          <a:lstStyle>
            <a:lvl1pPr marL="0" indent="0" algn="l" defTabSz="914400" rtl="0" eaLnBrk="1" latinLnBrk="0" hangingPunct="1">
              <a:spcBef>
                <a:spcPts val="300"/>
              </a:spcBef>
              <a:buFont typeface="Arial" panose="020B0604020202020204" pitchFamily="34" charset="0"/>
              <a:buNone/>
              <a:defRPr sz="2000" kern="1200">
                <a:solidFill>
                  <a:schemeClr val="accent1"/>
                </a:solidFill>
                <a:latin typeface="+mn-lt"/>
                <a:ea typeface="+mn-ea"/>
                <a:cs typeface="+mn-cs"/>
              </a:defRPr>
            </a:lvl1pPr>
            <a:lvl2pPr marL="457200" indent="0" algn="ctr" defTabSz="914400" rtl="0" eaLnBrk="1" latinLnBrk="0" hangingPunct="1">
              <a:spcBef>
                <a:spcPts val="3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spcBef>
                <a:spcPts val="3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spcBef>
                <a:spcPts val="3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spcBef>
                <a:spcPts val="3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0" name="Text Placeholder 6">
            <a:extLst>
              <a:ext uri="{FF2B5EF4-FFF2-40B4-BE49-F238E27FC236}">
                <a16:creationId xmlns:a16="http://schemas.microsoft.com/office/drawing/2014/main" id="{E3E3076C-2A62-4931-8C20-AA9AF105D504}"/>
              </a:ext>
            </a:extLst>
          </p:cNvPr>
          <p:cNvSpPr>
            <a:spLocks noGrp="1"/>
          </p:cNvSpPr>
          <p:nvPr/>
        </p:nvSpPr>
        <p:spPr>
          <a:xfrm>
            <a:off x="174949" y="4127419"/>
            <a:ext cx="4972396" cy="388547"/>
          </a:xfrm>
          <a:prstGeom prst="rect">
            <a:avLst/>
          </a:prstGeom>
        </p:spPr>
        <p:txBody>
          <a:bodyPr vert="horz" lIns="91440" tIns="45720" rIns="91440" bIns="45720" rtlCol="0">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lgn="l" defTabSz="914400" rtl="0" eaLnBrk="1" latinLnBrk="0" hangingPunct="1">
              <a:spcBef>
                <a:spcPts val="3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Yoel Kortick – Senior Librarian</a:t>
            </a:r>
          </a:p>
          <a:p>
            <a:endParaRPr lang="en-US" dirty="0"/>
          </a:p>
        </p:txBody>
      </p:sp>
    </p:spTree>
    <p:extLst>
      <p:ext uri="{BB962C8B-B14F-4D97-AF65-F5344CB8AC3E}">
        <p14:creationId xmlns:p14="http://schemas.microsoft.com/office/powerpoint/2010/main" val="2912683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Accessing and using the Authority Control Task List</a:t>
            </a:r>
          </a:p>
        </p:txBody>
      </p:sp>
      <p:pic>
        <p:nvPicPr>
          <p:cNvPr id="7" name="Picture 6">
            <a:extLst>
              <a:ext uri="{FF2B5EF4-FFF2-40B4-BE49-F238E27FC236}">
                <a16:creationId xmlns:a16="http://schemas.microsoft.com/office/drawing/2014/main" id="{A8F76092-E31F-4B67-8020-3DFC1ED44EBF}"/>
              </a:ext>
            </a:extLst>
          </p:cNvPr>
          <p:cNvPicPr>
            <a:picLocks noChangeAspect="1"/>
          </p:cNvPicPr>
          <p:nvPr/>
        </p:nvPicPr>
        <p:blipFill>
          <a:blip r:embed="rId2"/>
          <a:stretch>
            <a:fillRect/>
          </a:stretch>
        </p:blipFill>
        <p:spPr>
          <a:xfrm>
            <a:off x="1573262" y="625213"/>
            <a:ext cx="5997475" cy="4235979"/>
          </a:xfrm>
          <a:prstGeom prst="rect">
            <a:avLst/>
          </a:prstGeom>
          <a:ln>
            <a:solidFill>
              <a:schemeClr val="accent1"/>
            </a:solidFill>
          </a:ln>
        </p:spPr>
      </p:pic>
      <p:sp>
        <p:nvSpPr>
          <p:cNvPr id="8" name="Rectangle 7">
            <a:extLst>
              <a:ext uri="{FF2B5EF4-FFF2-40B4-BE49-F238E27FC236}">
                <a16:creationId xmlns:a16="http://schemas.microsoft.com/office/drawing/2014/main" id="{93AB3202-9E05-4ADF-9F1F-E85DB52EDD27}"/>
              </a:ext>
            </a:extLst>
          </p:cNvPr>
          <p:cNvSpPr/>
          <p:nvPr/>
        </p:nvSpPr>
        <p:spPr>
          <a:xfrm>
            <a:off x="1547664" y="2211710"/>
            <a:ext cx="79208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22B5FBA-6A0A-4AD6-8D7A-05927DBE5044}"/>
              </a:ext>
            </a:extLst>
          </p:cNvPr>
          <p:cNvSpPr/>
          <p:nvPr/>
        </p:nvSpPr>
        <p:spPr>
          <a:xfrm>
            <a:off x="2627784" y="2088960"/>
            <a:ext cx="151216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1815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Accessing and using the Authority Control Task List</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4040488"/>
          </a:xfrm>
        </p:spPr>
        <p:txBody>
          <a:bodyPr>
            <a:normAutofit/>
          </a:bodyPr>
          <a:lstStyle/>
          <a:p>
            <a:r>
              <a:rPr lang="en-US" dirty="0"/>
              <a:t>From the Authority Control Task List page, you can choose to view the tasks from </a:t>
            </a:r>
          </a:p>
          <a:p>
            <a:r>
              <a:rPr lang="en-US" dirty="0"/>
              <a:t>The Review tab</a:t>
            </a:r>
          </a:p>
          <a:p>
            <a:pPr lvl="1"/>
            <a:r>
              <a:rPr lang="en-US" dirty="0"/>
              <a:t>Contains a list of all the tasks that require some action </a:t>
            </a:r>
          </a:p>
          <a:p>
            <a:r>
              <a:rPr lang="en-US" dirty="0"/>
              <a:t>The All tab. </a:t>
            </a:r>
          </a:p>
          <a:p>
            <a:pPr lvl="1"/>
            <a:r>
              <a:rPr lang="en-US" dirty="0"/>
              <a:t>Displays all the tasks that have not yet been dismissed.</a:t>
            </a:r>
          </a:p>
        </p:txBody>
      </p:sp>
    </p:spTree>
    <p:extLst>
      <p:ext uri="{BB962C8B-B14F-4D97-AF65-F5344CB8AC3E}">
        <p14:creationId xmlns:p14="http://schemas.microsoft.com/office/powerpoint/2010/main" val="2877695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7A48E1-6E3B-4CB3-9C30-0F6B2417BFF5}"/>
              </a:ext>
            </a:extLst>
          </p:cNvPr>
          <p:cNvPicPr>
            <a:picLocks noChangeAspect="1"/>
          </p:cNvPicPr>
          <p:nvPr/>
        </p:nvPicPr>
        <p:blipFill>
          <a:blip r:embed="rId2"/>
          <a:stretch>
            <a:fillRect/>
          </a:stretch>
        </p:blipFill>
        <p:spPr>
          <a:xfrm>
            <a:off x="0" y="850787"/>
            <a:ext cx="9144000" cy="3441926"/>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Accessing and using the Authority Control Task List</a:t>
            </a:r>
          </a:p>
        </p:txBody>
      </p:sp>
      <p:sp>
        <p:nvSpPr>
          <p:cNvPr id="6" name="Rectangle 5">
            <a:extLst>
              <a:ext uri="{FF2B5EF4-FFF2-40B4-BE49-F238E27FC236}">
                <a16:creationId xmlns:a16="http://schemas.microsoft.com/office/drawing/2014/main" id="{DEF812A0-0A70-416E-A3DF-47F055BF1229}"/>
              </a:ext>
            </a:extLst>
          </p:cNvPr>
          <p:cNvSpPr/>
          <p:nvPr/>
        </p:nvSpPr>
        <p:spPr>
          <a:xfrm>
            <a:off x="1691680" y="1345846"/>
            <a:ext cx="50405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100303-5E5F-4DDC-9FED-732B5DB69463}"/>
              </a:ext>
            </a:extLst>
          </p:cNvPr>
          <p:cNvSpPr/>
          <p:nvPr/>
        </p:nvSpPr>
        <p:spPr>
          <a:xfrm>
            <a:off x="2267744" y="1347614"/>
            <a:ext cx="36004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22E7B61-E11B-43D0-AD0A-BA2D690CDB0C}"/>
              </a:ext>
            </a:extLst>
          </p:cNvPr>
          <p:cNvSpPr txBox="1"/>
          <p:nvPr/>
        </p:nvSpPr>
        <p:spPr>
          <a:xfrm>
            <a:off x="4427984" y="1131590"/>
            <a:ext cx="1440160" cy="369332"/>
          </a:xfrm>
          <a:prstGeom prst="rect">
            <a:avLst/>
          </a:prstGeom>
          <a:noFill/>
          <a:ln>
            <a:solidFill>
              <a:schemeClr val="accent1"/>
            </a:solidFill>
          </a:ln>
        </p:spPr>
        <p:txBody>
          <a:bodyPr wrap="square" rtlCol="0">
            <a:spAutoFit/>
          </a:bodyPr>
          <a:lstStyle/>
          <a:p>
            <a:r>
              <a:rPr lang="en-US" dirty="0"/>
              <a:t>The two tabs</a:t>
            </a:r>
          </a:p>
        </p:txBody>
      </p:sp>
      <p:cxnSp>
        <p:nvCxnSpPr>
          <p:cNvPr id="10" name="Straight Arrow Connector 9">
            <a:extLst>
              <a:ext uri="{FF2B5EF4-FFF2-40B4-BE49-F238E27FC236}">
                <a16:creationId xmlns:a16="http://schemas.microsoft.com/office/drawing/2014/main" id="{EF57AC16-F586-40BA-AD49-663C64B975E0}"/>
              </a:ext>
            </a:extLst>
          </p:cNvPr>
          <p:cNvCxnSpPr>
            <a:cxnSpLocks/>
          </p:cNvCxnSpPr>
          <p:nvPr/>
        </p:nvCxnSpPr>
        <p:spPr>
          <a:xfrm flipH="1">
            <a:off x="2699793" y="1345846"/>
            <a:ext cx="1728191" cy="1457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803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Accessing and using the Authority Control Task List</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4040488"/>
          </a:xfrm>
        </p:spPr>
        <p:txBody>
          <a:bodyPr>
            <a:normAutofit/>
          </a:bodyPr>
          <a:lstStyle/>
          <a:p>
            <a:r>
              <a:rPr lang="en-US" dirty="0"/>
              <a:t>The lists on the "Review" tab and "All" tab can be filtered using the options below. </a:t>
            </a:r>
          </a:p>
          <a:p>
            <a:pPr marL="457200" indent="-457200">
              <a:buFont typeface="+mj-lt"/>
              <a:buAutoNum type="arabicPeriod"/>
            </a:pPr>
            <a:r>
              <a:rPr lang="en-US" dirty="0"/>
              <a:t>Facets </a:t>
            </a:r>
          </a:p>
          <a:p>
            <a:pPr marL="457200" indent="-457200">
              <a:buFont typeface="+mj-lt"/>
              <a:buAutoNum type="arabicPeriod"/>
            </a:pPr>
            <a:r>
              <a:rPr lang="en-US" dirty="0"/>
              <a:t>Report Type</a:t>
            </a:r>
          </a:p>
          <a:p>
            <a:pPr marL="457200" indent="-457200">
              <a:buFont typeface="+mj-lt"/>
              <a:buAutoNum type="arabicPeriod"/>
            </a:pPr>
            <a:r>
              <a:rPr lang="en-US" dirty="0"/>
              <a:t>Linked Inventory Type </a:t>
            </a:r>
          </a:p>
          <a:p>
            <a:pPr marL="457200" indent="-457200">
              <a:buFont typeface="+mj-lt"/>
              <a:buAutoNum type="arabicPeriod"/>
            </a:pPr>
            <a:r>
              <a:rPr lang="en-US" dirty="0"/>
              <a:t>Submit Date Range</a:t>
            </a:r>
          </a:p>
          <a:p>
            <a:endParaRPr lang="en-US" dirty="0"/>
          </a:p>
        </p:txBody>
      </p:sp>
    </p:spTree>
    <p:extLst>
      <p:ext uri="{BB962C8B-B14F-4D97-AF65-F5344CB8AC3E}">
        <p14:creationId xmlns:p14="http://schemas.microsoft.com/office/powerpoint/2010/main" val="3730141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7A48E1-6E3B-4CB3-9C30-0F6B2417BFF5}"/>
              </a:ext>
            </a:extLst>
          </p:cNvPr>
          <p:cNvPicPr>
            <a:picLocks noChangeAspect="1"/>
          </p:cNvPicPr>
          <p:nvPr/>
        </p:nvPicPr>
        <p:blipFill>
          <a:blip r:embed="rId2"/>
          <a:stretch>
            <a:fillRect/>
          </a:stretch>
        </p:blipFill>
        <p:spPr>
          <a:xfrm>
            <a:off x="0" y="850787"/>
            <a:ext cx="9144000" cy="3441926"/>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Accessing and using the Authority Control Task List</a:t>
            </a:r>
          </a:p>
        </p:txBody>
      </p:sp>
      <p:sp>
        <p:nvSpPr>
          <p:cNvPr id="6" name="Rectangle 5">
            <a:extLst>
              <a:ext uri="{FF2B5EF4-FFF2-40B4-BE49-F238E27FC236}">
                <a16:creationId xmlns:a16="http://schemas.microsoft.com/office/drawing/2014/main" id="{DEF812A0-0A70-416E-A3DF-47F055BF1229}"/>
              </a:ext>
            </a:extLst>
          </p:cNvPr>
          <p:cNvSpPr/>
          <p:nvPr/>
        </p:nvSpPr>
        <p:spPr>
          <a:xfrm>
            <a:off x="143508" y="868516"/>
            <a:ext cx="50405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100303-5E5F-4DDC-9FED-732B5DB69463}"/>
              </a:ext>
            </a:extLst>
          </p:cNvPr>
          <p:cNvSpPr/>
          <p:nvPr/>
        </p:nvSpPr>
        <p:spPr>
          <a:xfrm>
            <a:off x="2135906" y="2029221"/>
            <a:ext cx="6480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22E7B61-E11B-43D0-AD0A-BA2D690CDB0C}"/>
              </a:ext>
            </a:extLst>
          </p:cNvPr>
          <p:cNvSpPr txBox="1"/>
          <p:nvPr/>
        </p:nvSpPr>
        <p:spPr>
          <a:xfrm>
            <a:off x="4427984" y="1131590"/>
            <a:ext cx="3240360" cy="461665"/>
          </a:xfrm>
          <a:prstGeom prst="rect">
            <a:avLst/>
          </a:prstGeom>
          <a:solidFill>
            <a:schemeClr val="bg1"/>
          </a:solidFill>
          <a:ln>
            <a:solidFill>
              <a:schemeClr val="accent1"/>
            </a:solidFill>
          </a:ln>
        </p:spPr>
        <p:txBody>
          <a:bodyPr wrap="square" rtlCol="0">
            <a:spAutoFit/>
          </a:bodyPr>
          <a:lstStyle/>
          <a:p>
            <a:r>
              <a:rPr lang="en-US" sz="2400" dirty="0"/>
              <a:t>4 ways to filter the list</a:t>
            </a:r>
          </a:p>
        </p:txBody>
      </p:sp>
      <p:sp>
        <p:nvSpPr>
          <p:cNvPr id="9" name="Rectangle 8">
            <a:extLst>
              <a:ext uri="{FF2B5EF4-FFF2-40B4-BE49-F238E27FC236}">
                <a16:creationId xmlns:a16="http://schemas.microsoft.com/office/drawing/2014/main" id="{1653694A-BFED-4214-9FC5-7861B319F93B}"/>
              </a:ext>
            </a:extLst>
          </p:cNvPr>
          <p:cNvSpPr/>
          <p:nvPr/>
        </p:nvSpPr>
        <p:spPr>
          <a:xfrm>
            <a:off x="3203847" y="2016952"/>
            <a:ext cx="1098369"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4E57C6-72D4-4781-BA79-F45200AB1FEF}"/>
              </a:ext>
            </a:extLst>
          </p:cNvPr>
          <p:cNvSpPr/>
          <p:nvPr/>
        </p:nvSpPr>
        <p:spPr>
          <a:xfrm>
            <a:off x="4788024" y="2016952"/>
            <a:ext cx="6480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0507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600" dirty="0"/>
              <a:t>Viewing Tasks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15</a:t>
            </a:fld>
            <a:endParaRPr lang="en-US" dirty="0"/>
          </a:p>
        </p:txBody>
      </p:sp>
      <p:pic>
        <p:nvPicPr>
          <p:cNvPr id="6" name="Picture 5">
            <a:extLst>
              <a:ext uri="{FF2B5EF4-FFF2-40B4-BE49-F238E27FC236}">
                <a16:creationId xmlns:a16="http://schemas.microsoft.com/office/drawing/2014/main" id="{A514FBB8-B891-4AFA-B73F-B031A9A7F8B6}"/>
              </a:ext>
            </a:extLst>
          </p:cNvPr>
          <p:cNvPicPr>
            <a:picLocks noChangeAspect="1"/>
          </p:cNvPicPr>
          <p:nvPr/>
        </p:nvPicPr>
        <p:blipFill>
          <a:blip r:embed="rId2"/>
          <a:stretch>
            <a:fillRect/>
          </a:stretch>
        </p:blipFill>
        <p:spPr>
          <a:xfrm>
            <a:off x="2267745" y="0"/>
            <a:ext cx="2952328" cy="3150471"/>
          </a:xfrm>
          <a:prstGeom prst="rect">
            <a:avLst/>
          </a:prstGeom>
        </p:spPr>
      </p:pic>
      <p:pic>
        <p:nvPicPr>
          <p:cNvPr id="5" name="Picture 4">
            <a:extLst>
              <a:ext uri="{FF2B5EF4-FFF2-40B4-BE49-F238E27FC236}">
                <a16:creationId xmlns:a16="http://schemas.microsoft.com/office/drawing/2014/main" id="{C96B9659-726E-4BA5-9BC5-598DEE6898F5}"/>
              </a:ext>
            </a:extLst>
          </p:cNvPr>
          <p:cNvPicPr>
            <a:picLocks noChangeAspect="1"/>
          </p:cNvPicPr>
          <p:nvPr/>
        </p:nvPicPr>
        <p:blipFill>
          <a:blip r:embed="rId3"/>
          <a:stretch>
            <a:fillRect/>
          </a:stretch>
        </p:blipFill>
        <p:spPr>
          <a:xfrm>
            <a:off x="4019234" y="-6474"/>
            <a:ext cx="5124766" cy="3150471"/>
          </a:xfrm>
          <a:prstGeom prst="rect">
            <a:avLst/>
          </a:prstGeom>
        </p:spPr>
      </p:pic>
    </p:spTree>
    <p:extLst>
      <p:ext uri="{BB962C8B-B14F-4D97-AF65-F5344CB8AC3E}">
        <p14:creationId xmlns:p14="http://schemas.microsoft.com/office/powerpoint/2010/main" val="569755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Viewing Tasks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3744415"/>
          </a:xfrm>
        </p:spPr>
        <p:txBody>
          <a:bodyPr>
            <a:normAutofit/>
          </a:bodyPr>
          <a:lstStyle/>
          <a:p>
            <a:r>
              <a:rPr lang="en-US" dirty="0"/>
              <a:t>To view tasks in the Authority Control Task List:</a:t>
            </a:r>
          </a:p>
          <a:p>
            <a:pPr marL="457200" indent="-457200">
              <a:buFont typeface="+mj-lt"/>
              <a:buAutoNum type="arabicPeriod"/>
            </a:pPr>
            <a:r>
              <a:rPr lang="en-US" dirty="0"/>
              <a:t>Open the Authority Control Task List page.</a:t>
            </a:r>
          </a:p>
          <a:p>
            <a:pPr marL="457200" indent="-457200">
              <a:buFont typeface="+mj-lt"/>
              <a:buAutoNum type="arabicPeriod"/>
            </a:pPr>
            <a:r>
              <a:rPr lang="en-US" dirty="0"/>
              <a:t>Select the Review or All tab.</a:t>
            </a:r>
          </a:p>
          <a:p>
            <a:pPr marL="457200" indent="-457200">
              <a:buFont typeface="+mj-lt"/>
              <a:buAutoNum type="arabicPeriod"/>
            </a:pPr>
            <a:r>
              <a:rPr lang="en-US" dirty="0"/>
              <a:t>Filter by Report Type, Linked Inventory Type, or Submit Date Range to view the tasks upon which you want to focus. </a:t>
            </a:r>
            <a:endParaRPr lang="he-IL" dirty="0"/>
          </a:p>
          <a:p>
            <a:r>
              <a:rPr lang="en-US" dirty="0"/>
              <a:t>For a description of the tasks see "Report Type Filtering Options" at </a:t>
            </a:r>
            <a:r>
              <a:rPr lang="en-US" dirty="0">
                <a:hlinkClick r:id="rId2"/>
              </a:rPr>
              <a:t>Using the Authority Control Task List </a:t>
            </a:r>
            <a:endParaRPr lang="en-US" dirty="0"/>
          </a:p>
        </p:txBody>
      </p:sp>
    </p:spTree>
    <p:extLst>
      <p:ext uri="{BB962C8B-B14F-4D97-AF65-F5344CB8AC3E}">
        <p14:creationId xmlns:p14="http://schemas.microsoft.com/office/powerpoint/2010/main" val="1703031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Viewing Tasks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576064"/>
          </a:xfrm>
        </p:spPr>
        <p:txBody>
          <a:bodyPr>
            <a:normAutofit/>
          </a:bodyPr>
          <a:lstStyle/>
          <a:p>
            <a:r>
              <a:rPr lang="en-US" dirty="0"/>
              <a:t>It is possible to search for a specific record's task</a:t>
            </a:r>
          </a:p>
        </p:txBody>
      </p:sp>
      <p:pic>
        <p:nvPicPr>
          <p:cNvPr id="5" name="Picture 4">
            <a:extLst>
              <a:ext uri="{FF2B5EF4-FFF2-40B4-BE49-F238E27FC236}">
                <a16:creationId xmlns:a16="http://schemas.microsoft.com/office/drawing/2014/main" id="{8E137505-4162-4AA5-A194-550C31390ABC}"/>
              </a:ext>
            </a:extLst>
          </p:cNvPr>
          <p:cNvPicPr>
            <a:picLocks noChangeAspect="1"/>
          </p:cNvPicPr>
          <p:nvPr/>
        </p:nvPicPr>
        <p:blipFill>
          <a:blip r:embed="rId2"/>
          <a:stretch>
            <a:fillRect/>
          </a:stretch>
        </p:blipFill>
        <p:spPr>
          <a:xfrm>
            <a:off x="0" y="1603487"/>
            <a:ext cx="9144000" cy="2552439"/>
          </a:xfrm>
          <a:prstGeom prst="rect">
            <a:avLst/>
          </a:prstGeom>
          <a:ln>
            <a:solidFill>
              <a:schemeClr val="accent1"/>
            </a:solidFill>
          </a:ln>
        </p:spPr>
      </p:pic>
    </p:spTree>
    <p:extLst>
      <p:ext uri="{BB962C8B-B14F-4D97-AF65-F5344CB8AC3E}">
        <p14:creationId xmlns:p14="http://schemas.microsoft.com/office/powerpoint/2010/main" val="2775253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Viewing Tasks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576064"/>
          </a:xfrm>
        </p:spPr>
        <p:txBody>
          <a:bodyPr>
            <a:normAutofit/>
          </a:bodyPr>
          <a:lstStyle/>
          <a:p>
            <a:r>
              <a:rPr lang="en-US" dirty="0"/>
              <a:t>Here we have searched for and found title "Taiwan today"</a:t>
            </a:r>
          </a:p>
        </p:txBody>
      </p:sp>
      <p:pic>
        <p:nvPicPr>
          <p:cNvPr id="6" name="Picture 5">
            <a:extLst>
              <a:ext uri="{FF2B5EF4-FFF2-40B4-BE49-F238E27FC236}">
                <a16:creationId xmlns:a16="http://schemas.microsoft.com/office/drawing/2014/main" id="{610E55BD-F229-46AC-B9F1-6E0E07DAEAF5}"/>
              </a:ext>
            </a:extLst>
          </p:cNvPr>
          <p:cNvPicPr>
            <a:picLocks noChangeAspect="1"/>
          </p:cNvPicPr>
          <p:nvPr/>
        </p:nvPicPr>
        <p:blipFill>
          <a:blip r:embed="rId2"/>
          <a:stretch>
            <a:fillRect/>
          </a:stretch>
        </p:blipFill>
        <p:spPr>
          <a:xfrm>
            <a:off x="4105" y="1203598"/>
            <a:ext cx="9144000" cy="3386994"/>
          </a:xfrm>
          <a:prstGeom prst="rect">
            <a:avLst/>
          </a:prstGeom>
          <a:ln>
            <a:solidFill>
              <a:schemeClr val="accent1"/>
            </a:solidFill>
          </a:ln>
        </p:spPr>
      </p:pic>
      <p:sp>
        <p:nvSpPr>
          <p:cNvPr id="7" name="Rectangle 6">
            <a:extLst>
              <a:ext uri="{FF2B5EF4-FFF2-40B4-BE49-F238E27FC236}">
                <a16:creationId xmlns:a16="http://schemas.microsoft.com/office/drawing/2014/main" id="{05D6AAB1-649E-43CA-9894-B4DC60FEB32A}"/>
              </a:ext>
            </a:extLst>
          </p:cNvPr>
          <p:cNvSpPr/>
          <p:nvPr/>
        </p:nvSpPr>
        <p:spPr>
          <a:xfrm>
            <a:off x="323528" y="2211710"/>
            <a:ext cx="165618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49BDA72-9D0E-4C68-8AC9-BAC75CB5DBE1}"/>
              </a:ext>
            </a:extLst>
          </p:cNvPr>
          <p:cNvSpPr/>
          <p:nvPr/>
        </p:nvSpPr>
        <p:spPr>
          <a:xfrm>
            <a:off x="3275856" y="3939902"/>
            <a:ext cx="102636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9438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E07AE9-71A1-47EE-B552-4BF17DD7FC58}"/>
              </a:ext>
            </a:extLst>
          </p:cNvPr>
          <p:cNvPicPr>
            <a:picLocks noChangeAspect="1"/>
          </p:cNvPicPr>
          <p:nvPr/>
        </p:nvPicPr>
        <p:blipFill>
          <a:blip r:embed="rId2"/>
          <a:stretch>
            <a:fillRect/>
          </a:stretch>
        </p:blipFill>
        <p:spPr>
          <a:xfrm>
            <a:off x="1160748" y="1473754"/>
            <a:ext cx="6822504" cy="3314738"/>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Viewing Tasks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576064"/>
          </a:xfrm>
        </p:spPr>
        <p:txBody>
          <a:bodyPr>
            <a:normAutofit fontScale="77500" lnSpcReduction="20000"/>
          </a:bodyPr>
          <a:lstStyle/>
          <a:p>
            <a:r>
              <a:rPr lang="en-US" dirty="0"/>
              <a:t>Here we search for all entries with record change in the last 30 days for records with physical inventory.</a:t>
            </a:r>
          </a:p>
        </p:txBody>
      </p:sp>
      <p:sp>
        <p:nvSpPr>
          <p:cNvPr id="7" name="Rectangle 6">
            <a:extLst>
              <a:ext uri="{FF2B5EF4-FFF2-40B4-BE49-F238E27FC236}">
                <a16:creationId xmlns:a16="http://schemas.microsoft.com/office/drawing/2014/main" id="{05D6AAB1-649E-43CA-9894-B4DC60FEB32A}"/>
              </a:ext>
            </a:extLst>
          </p:cNvPr>
          <p:cNvSpPr/>
          <p:nvPr/>
        </p:nvSpPr>
        <p:spPr>
          <a:xfrm>
            <a:off x="2447764" y="2495048"/>
            <a:ext cx="1656184" cy="2927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AFE83DC-E899-45CA-9516-AAC172A3E288}"/>
              </a:ext>
            </a:extLst>
          </p:cNvPr>
          <p:cNvSpPr/>
          <p:nvPr/>
        </p:nvSpPr>
        <p:spPr>
          <a:xfrm>
            <a:off x="4211960" y="2478476"/>
            <a:ext cx="720080" cy="2927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00954C-2BFF-443E-8D5F-B5FA1531B76A}"/>
              </a:ext>
            </a:extLst>
          </p:cNvPr>
          <p:cNvSpPr/>
          <p:nvPr/>
        </p:nvSpPr>
        <p:spPr>
          <a:xfrm>
            <a:off x="4932040" y="3451299"/>
            <a:ext cx="1224136" cy="2927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3549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146586-7EC2-481D-848F-8CE41EB2DE6C}" type="slidenum">
              <a:rPr kumimoji="0" lang="en-US" sz="1000" b="0" i="0" u="none" strike="noStrike" kern="1200" cap="none" spc="0" normalizeH="0" baseline="0" noProof="0" smtClean="0">
                <a:ln>
                  <a:noFill/>
                </a:ln>
                <a:solidFill>
                  <a:srgbClr val="787878"/>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787878"/>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9DC149F4-2772-4DC6-83C5-E8C2CBAF8EA7}"/>
              </a:ext>
            </a:extLst>
          </p:cNvPr>
          <p:cNvSpPr>
            <a:spLocks noGrp="1"/>
          </p:cNvSpPr>
          <p:nvPr>
            <p:ph idx="1"/>
          </p:nvPr>
        </p:nvSpPr>
        <p:spPr>
          <a:xfrm>
            <a:off x="3563888" y="784465"/>
            <a:ext cx="5400600" cy="3659493"/>
          </a:xfrm>
        </p:spPr>
        <p:txBody>
          <a:bodyPr>
            <a:normAutofit fontScale="70000" lnSpcReduction="20000"/>
          </a:bodyPr>
          <a:lstStyle/>
          <a:p>
            <a:pPr lvl="1"/>
            <a:r>
              <a:rPr lang="en-US" dirty="0"/>
              <a:t>Introduction</a:t>
            </a:r>
          </a:p>
          <a:p>
            <a:pPr lvl="1"/>
            <a:r>
              <a:rPr lang="en-US" dirty="0"/>
              <a:t>What does the Authority Control Task List include?</a:t>
            </a:r>
          </a:p>
          <a:p>
            <a:pPr lvl="1"/>
            <a:r>
              <a:rPr lang="en-US" dirty="0"/>
              <a:t>Accessing and using the Authority Control Task List</a:t>
            </a:r>
          </a:p>
          <a:p>
            <a:pPr lvl="1"/>
            <a:r>
              <a:rPr lang="en-US" dirty="0"/>
              <a:t>Viewing Tasks</a:t>
            </a:r>
          </a:p>
          <a:p>
            <a:pPr lvl="1"/>
            <a:r>
              <a:rPr lang="en-US" dirty="0"/>
              <a:t>Linking - BIB heading found no matching AUT headings</a:t>
            </a:r>
          </a:p>
          <a:p>
            <a:pPr lvl="1"/>
            <a:r>
              <a:rPr lang="en-US" dirty="0"/>
              <a:t>Preferred Term Correction - BIB heading found no authorized term</a:t>
            </a:r>
          </a:p>
          <a:p>
            <a:pPr lvl="1"/>
            <a:r>
              <a:rPr lang="en-US" dirty="0"/>
              <a:t>Linking – BIB heading found multiple matching AUT headings (ambiguous) </a:t>
            </a:r>
          </a:p>
          <a:p>
            <a:pPr lvl="1"/>
            <a:r>
              <a:rPr lang="en-US" dirty="0"/>
              <a:t>AUT Record deleted – Unlinked BIB heading</a:t>
            </a:r>
          </a:p>
          <a:p>
            <a:pPr lvl="1"/>
            <a:r>
              <a:rPr lang="en-US" dirty="0"/>
              <a:t>Preferred Term Correction - BIB heading updated</a:t>
            </a:r>
          </a:p>
          <a:p>
            <a:pPr lvl="1"/>
            <a:r>
              <a:rPr lang="en-US" dirty="0"/>
              <a:t>Editing Tasks and Process Changes</a:t>
            </a:r>
          </a:p>
          <a:p>
            <a:pPr lvl="1"/>
            <a:r>
              <a:rPr lang="en-US" dirty="0"/>
              <a:t>Authority Control Task List Set</a:t>
            </a:r>
          </a:p>
          <a:p>
            <a:pPr lvl="1"/>
            <a:r>
              <a:rPr lang="en-US" dirty="0"/>
              <a:t>Configuring Authority Control Task List Report Types</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2CC69F-5A91-4EDB-A4E2-34861E1C0D6A}"/>
              </a:ext>
            </a:extLst>
          </p:cNvPr>
          <p:cNvPicPr>
            <a:picLocks noChangeAspect="1"/>
          </p:cNvPicPr>
          <p:nvPr/>
        </p:nvPicPr>
        <p:blipFill>
          <a:blip r:embed="rId2"/>
          <a:stretch>
            <a:fillRect/>
          </a:stretch>
        </p:blipFill>
        <p:spPr>
          <a:xfrm>
            <a:off x="881844" y="1377231"/>
            <a:ext cx="7380312" cy="3308168"/>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Viewing Tasks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576064"/>
          </a:xfrm>
        </p:spPr>
        <p:txBody>
          <a:bodyPr>
            <a:normAutofit fontScale="77500" lnSpcReduction="20000"/>
          </a:bodyPr>
          <a:lstStyle/>
          <a:p>
            <a:r>
              <a:rPr lang="en-US" dirty="0"/>
              <a:t>Here we have retrieved for all entries with record change in the last 30 days for records with physical inventory.</a:t>
            </a:r>
          </a:p>
        </p:txBody>
      </p:sp>
      <p:sp>
        <p:nvSpPr>
          <p:cNvPr id="7" name="Rectangle 6">
            <a:extLst>
              <a:ext uri="{FF2B5EF4-FFF2-40B4-BE49-F238E27FC236}">
                <a16:creationId xmlns:a16="http://schemas.microsoft.com/office/drawing/2014/main" id="{05D6AAB1-649E-43CA-9894-B4DC60FEB32A}"/>
              </a:ext>
            </a:extLst>
          </p:cNvPr>
          <p:cNvSpPr/>
          <p:nvPr/>
        </p:nvSpPr>
        <p:spPr>
          <a:xfrm>
            <a:off x="2447764" y="2495048"/>
            <a:ext cx="1656184" cy="2927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AFE83DC-E899-45CA-9516-AAC172A3E288}"/>
              </a:ext>
            </a:extLst>
          </p:cNvPr>
          <p:cNvSpPr/>
          <p:nvPr/>
        </p:nvSpPr>
        <p:spPr>
          <a:xfrm>
            <a:off x="4211960" y="2478476"/>
            <a:ext cx="2592288" cy="2927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494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8B10FF-4C18-4709-8999-D3CC7148DC25}"/>
              </a:ext>
            </a:extLst>
          </p:cNvPr>
          <p:cNvPicPr>
            <a:picLocks noChangeAspect="1"/>
          </p:cNvPicPr>
          <p:nvPr/>
        </p:nvPicPr>
        <p:blipFill>
          <a:blip r:embed="rId2"/>
          <a:stretch>
            <a:fillRect/>
          </a:stretch>
        </p:blipFill>
        <p:spPr>
          <a:xfrm>
            <a:off x="0" y="1862303"/>
            <a:ext cx="9144000" cy="2786828"/>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Viewing Tasks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958778"/>
          </a:xfrm>
        </p:spPr>
        <p:txBody>
          <a:bodyPr>
            <a:normAutofit fontScale="77500" lnSpcReduction="20000"/>
          </a:bodyPr>
          <a:lstStyle/>
          <a:p>
            <a:r>
              <a:rPr lang="en-US" dirty="0"/>
              <a:t>Note that the authority control tasks are kept only for the most recent 6 months. Thus, filtering by Date Range is limited to the last 6 months.</a:t>
            </a:r>
          </a:p>
          <a:p>
            <a:r>
              <a:rPr lang="en-US" dirty="0"/>
              <a:t>For example on Nov. 11, 2020 the oldest possible task will be from May 11, 2020</a:t>
            </a:r>
          </a:p>
        </p:txBody>
      </p:sp>
      <p:sp>
        <p:nvSpPr>
          <p:cNvPr id="8" name="Rectangle 7">
            <a:extLst>
              <a:ext uri="{FF2B5EF4-FFF2-40B4-BE49-F238E27FC236}">
                <a16:creationId xmlns:a16="http://schemas.microsoft.com/office/drawing/2014/main" id="{A826D738-91B9-4999-866E-1A53416223C5}"/>
              </a:ext>
            </a:extLst>
          </p:cNvPr>
          <p:cNvSpPr/>
          <p:nvPr/>
        </p:nvSpPr>
        <p:spPr>
          <a:xfrm>
            <a:off x="1784954" y="3385104"/>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89B1838-C3DF-4341-95F5-20141D5F9A60}"/>
              </a:ext>
            </a:extLst>
          </p:cNvPr>
          <p:cNvSpPr/>
          <p:nvPr/>
        </p:nvSpPr>
        <p:spPr>
          <a:xfrm>
            <a:off x="1763688" y="4083918"/>
            <a:ext cx="792088" cy="2880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104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66E8E9-86D2-49D5-9B52-194C86F51539}"/>
              </a:ext>
            </a:extLst>
          </p:cNvPr>
          <p:cNvPicPr>
            <a:picLocks noChangeAspect="1"/>
          </p:cNvPicPr>
          <p:nvPr/>
        </p:nvPicPr>
        <p:blipFill>
          <a:blip r:embed="rId2"/>
          <a:stretch>
            <a:fillRect/>
          </a:stretch>
        </p:blipFill>
        <p:spPr>
          <a:xfrm>
            <a:off x="315318" y="1226133"/>
            <a:ext cx="8532440" cy="3649873"/>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Viewing Tasks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958778"/>
          </a:xfrm>
        </p:spPr>
        <p:txBody>
          <a:bodyPr>
            <a:normAutofit/>
          </a:bodyPr>
          <a:lstStyle/>
          <a:p>
            <a:r>
              <a:rPr lang="en-US" dirty="0"/>
              <a:t>It is also possible to filter the tasks by one of the many facets</a:t>
            </a:r>
          </a:p>
        </p:txBody>
      </p:sp>
      <p:sp>
        <p:nvSpPr>
          <p:cNvPr id="10" name="Rectangle 9">
            <a:extLst>
              <a:ext uri="{FF2B5EF4-FFF2-40B4-BE49-F238E27FC236}">
                <a16:creationId xmlns:a16="http://schemas.microsoft.com/office/drawing/2014/main" id="{989B1838-C3DF-4341-95F5-20141D5F9A60}"/>
              </a:ext>
            </a:extLst>
          </p:cNvPr>
          <p:cNvSpPr/>
          <p:nvPr/>
        </p:nvSpPr>
        <p:spPr>
          <a:xfrm>
            <a:off x="272192" y="1226133"/>
            <a:ext cx="915431" cy="35859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3541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A164A6-451A-468A-8DB6-2050F0FD6823}"/>
              </a:ext>
            </a:extLst>
          </p:cNvPr>
          <p:cNvPicPr>
            <a:picLocks noChangeAspect="1"/>
          </p:cNvPicPr>
          <p:nvPr/>
        </p:nvPicPr>
        <p:blipFill>
          <a:blip r:embed="rId2"/>
          <a:stretch>
            <a:fillRect/>
          </a:stretch>
        </p:blipFill>
        <p:spPr>
          <a:xfrm>
            <a:off x="0" y="1465498"/>
            <a:ext cx="9144000" cy="3050468"/>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Viewing Tasks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958778"/>
          </a:xfrm>
        </p:spPr>
        <p:txBody>
          <a:bodyPr>
            <a:normAutofit/>
          </a:bodyPr>
          <a:lstStyle/>
          <a:p>
            <a:r>
              <a:rPr lang="en-US" dirty="0"/>
              <a:t>Here we have faceted by tasks on field 100</a:t>
            </a:r>
          </a:p>
        </p:txBody>
      </p:sp>
      <p:sp>
        <p:nvSpPr>
          <p:cNvPr id="10" name="Rectangle 9">
            <a:extLst>
              <a:ext uri="{FF2B5EF4-FFF2-40B4-BE49-F238E27FC236}">
                <a16:creationId xmlns:a16="http://schemas.microsoft.com/office/drawing/2014/main" id="{989B1838-C3DF-4341-95F5-20141D5F9A60}"/>
              </a:ext>
            </a:extLst>
          </p:cNvPr>
          <p:cNvSpPr/>
          <p:nvPr/>
        </p:nvSpPr>
        <p:spPr>
          <a:xfrm>
            <a:off x="4841784" y="2634709"/>
            <a:ext cx="915431" cy="2970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1587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400" dirty="0"/>
              <a:t>Linking - BIB heading found no matching AUT headings</a:t>
            </a:r>
            <a:endParaRPr lang="en-US" sz="2600" dirty="0"/>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24</a:t>
            </a:fld>
            <a:endParaRPr lang="en-US" dirty="0"/>
          </a:p>
        </p:txBody>
      </p:sp>
      <p:pic>
        <p:nvPicPr>
          <p:cNvPr id="6" name="Picture 5">
            <a:extLst>
              <a:ext uri="{FF2B5EF4-FFF2-40B4-BE49-F238E27FC236}">
                <a16:creationId xmlns:a16="http://schemas.microsoft.com/office/drawing/2014/main" id="{A514FBB8-B891-4AFA-B73F-B031A9A7F8B6}"/>
              </a:ext>
            </a:extLst>
          </p:cNvPr>
          <p:cNvPicPr>
            <a:picLocks noChangeAspect="1"/>
          </p:cNvPicPr>
          <p:nvPr/>
        </p:nvPicPr>
        <p:blipFill>
          <a:blip r:embed="rId2"/>
          <a:stretch>
            <a:fillRect/>
          </a:stretch>
        </p:blipFill>
        <p:spPr>
          <a:xfrm>
            <a:off x="2267745" y="0"/>
            <a:ext cx="2952328" cy="3150471"/>
          </a:xfrm>
          <a:prstGeom prst="rect">
            <a:avLst/>
          </a:prstGeom>
        </p:spPr>
      </p:pic>
      <p:pic>
        <p:nvPicPr>
          <p:cNvPr id="8" name="Picture 7" descr="A group of people in a library&#10;&#10;Description automatically generated">
            <a:extLst>
              <a:ext uri="{FF2B5EF4-FFF2-40B4-BE49-F238E27FC236}">
                <a16:creationId xmlns:a16="http://schemas.microsoft.com/office/drawing/2014/main" id="{BFC7C57B-1108-4EE5-A9E2-53DD6CD94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4307" y="-20538"/>
            <a:ext cx="5436096" cy="3171056"/>
          </a:xfrm>
          <a:prstGeom prst="rect">
            <a:avLst/>
          </a:prstGeom>
        </p:spPr>
      </p:pic>
    </p:spTree>
    <p:extLst>
      <p:ext uri="{BB962C8B-B14F-4D97-AF65-F5344CB8AC3E}">
        <p14:creationId xmlns:p14="http://schemas.microsoft.com/office/powerpoint/2010/main" val="1753205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2016223"/>
          </a:xfrm>
        </p:spPr>
        <p:txBody>
          <a:bodyPr>
            <a:normAutofit/>
          </a:bodyPr>
          <a:lstStyle/>
          <a:p>
            <a:r>
              <a:rPr lang="en-US" dirty="0"/>
              <a:t>Type: Linking - BIB heading found no matching AUT headings</a:t>
            </a:r>
          </a:p>
          <a:p>
            <a:r>
              <a:rPr lang="en-US" dirty="0"/>
              <a:t>This is defined as follows:</a:t>
            </a:r>
          </a:p>
        </p:txBody>
      </p:sp>
      <p:sp>
        <p:nvSpPr>
          <p:cNvPr id="6" name="TextBox 5">
            <a:extLst>
              <a:ext uri="{FF2B5EF4-FFF2-40B4-BE49-F238E27FC236}">
                <a16:creationId xmlns:a16="http://schemas.microsoft.com/office/drawing/2014/main" id="{A847822E-61F9-43B2-971D-7ACB33CBFA06}"/>
              </a:ext>
            </a:extLst>
          </p:cNvPr>
          <p:cNvSpPr txBox="1"/>
          <p:nvPr/>
        </p:nvSpPr>
        <p:spPr>
          <a:xfrm>
            <a:off x="395536" y="2355726"/>
            <a:ext cx="8352928" cy="923330"/>
          </a:xfrm>
          <a:prstGeom prst="rect">
            <a:avLst/>
          </a:prstGeom>
          <a:noFill/>
          <a:ln>
            <a:solidFill>
              <a:schemeClr val="accent1"/>
            </a:solidFill>
          </a:ln>
        </p:spPr>
        <p:txBody>
          <a:bodyPr wrap="square" rtlCol="0">
            <a:spAutoFit/>
          </a:bodyPr>
          <a:lstStyle/>
          <a:p>
            <a:r>
              <a:rPr lang="en-US" dirty="0"/>
              <a:t>This option references attempts to find a link between a heading in the bibliographic record and an authority headings record. When no matching authority headings record is found, you may want to review the information in the bibliographic record.</a:t>
            </a:r>
          </a:p>
        </p:txBody>
      </p:sp>
      <p:sp>
        <p:nvSpPr>
          <p:cNvPr id="8" name="Title 2">
            <a:extLst>
              <a:ext uri="{FF2B5EF4-FFF2-40B4-BE49-F238E27FC236}">
                <a16:creationId xmlns:a16="http://schemas.microsoft.com/office/drawing/2014/main" id="{22D2DBDF-09FF-49DA-85FB-E7C28A982DB2}"/>
              </a:ext>
            </a:extLst>
          </p:cNvPr>
          <p:cNvSpPr>
            <a:spLocks noGrp="1"/>
          </p:cNvSpPr>
          <p:nvPr>
            <p:ph type="title"/>
          </p:nvPr>
        </p:nvSpPr>
        <p:spPr>
          <a:xfrm>
            <a:off x="251520" y="70415"/>
            <a:ext cx="8784976" cy="576064"/>
          </a:xfrm>
        </p:spPr>
        <p:txBody>
          <a:bodyPr>
            <a:normAutofit/>
          </a:bodyPr>
          <a:lstStyle/>
          <a:p>
            <a:r>
              <a:rPr lang="en-US" sz="2400" dirty="0"/>
              <a:t>Linking - BIB heading found no matching AUT headings – example 1</a:t>
            </a:r>
            <a:endParaRPr lang="en-US" sz="2400" dirty="0">
              <a:solidFill>
                <a:srgbClr val="FF0000"/>
              </a:solidFill>
            </a:endParaRPr>
          </a:p>
        </p:txBody>
      </p:sp>
    </p:spTree>
    <p:extLst>
      <p:ext uri="{BB962C8B-B14F-4D97-AF65-F5344CB8AC3E}">
        <p14:creationId xmlns:p14="http://schemas.microsoft.com/office/powerpoint/2010/main" val="4135163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A9976A-0CB9-45B3-8FDF-905C1C69FBB3}"/>
              </a:ext>
            </a:extLst>
          </p:cNvPr>
          <p:cNvPicPr>
            <a:picLocks noChangeAspect="1"/>
          </p:cNvPicPr>
          <p:nvPr/>
        </p:nvPicPr>
        <p:blipFill>
          <a:blip r:embed="rId2"/>
          <a:stretch>
            <a:fillRect/>
          </a:stretch>
        </p:blipFill>
        <p:spPr>
          <a:xfrm>
            <a:off x="0" y="2061205"/>
            <a:ext cx="9144000" cy="159066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2016223"/>
          </a:xfrm>
        </p:spPr>
        <p:txBody>
          <a:bodyPr>
            <a:normAutofit/>
          </a:bodyPr>
          <a:lstStyle/>
          <a:p>
            <a:r>
              <a:rPr lang="en-US" dirty="0"/>
              <a:t>In this example text "</a:t>
            </a:r>
            <a:r>
              <a:rPr lang="en-US" dirty="0" err="1"/>
              <a:t>Chenn</a:t>
            </a:r>
            <a:r>
              <a:rPr lang="en-US" dirty="0"/>
              <a:t>, Alicia" is in field 700 and should match LCNAMES vocabulary.</a:t>
            </a:r>
          </a:p>
        </p:txBody>
      </p:sp>
      <p:sp>
        <p:nvSpPr>
          <p:cNvPr id="6" name="Rectangle 5">
            <a:extLst>
              <a:ext uri="{FF2B5EF4-FFF2-40B4-BE49-F238E27FC236}">
                <a16:creationId xmlns:a16="http://schemas.microsoft.com/office/drawing/2014/main" id="{D1C81319-FED0-452D-943D-E1A0F85955BF}"/>
              </a:ext>
            </a:extLst>
          </p:cNvPr>
          <p:cNvSpPr/>
          <p:nvPr/>
        </p:nvSpPr>
        <p:spPr>
          <a:xfrm>
            <a:off x="455595" y="2580537"/>
            <a:ext cx="1152128"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1766F0A-5114-4409-A140-CFE58DA4C665}"/>
              </a:ext>
            </a:extLst>
          </p:cNvPr>
          <p:cNvSpPr/>
          <p:nvPr/>
        </p:nvSpPr>
        <p:spPr>
          <a:xfrm>
            <a:off x="7236296" y="2796561"/>
            <a:ext cx="936104" cy="5040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C9F98D4-7964-4536-9FF7-B4EC300EBCAF}"/>
              </a:ext>
            </a:extLst>
          </p:cNvPr>
          <p:cNvSpPr/>
          <p:nvPr/>
        </p:nvSpPr>
        <p:spPr>
          <a:xfrm>
            <a:off x="6156176" y="2832566"/>
            <a:ext cx="432048" cy="4320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a:extLst>
              <a:ext uri="{FF2B5EF4-FFF2-40B4-BE49-F238E27FC236}">
                <a16:creationId xmlns:a16="http://schemas.microsoft.com/office/drawing/2014/main" id="{DD9E5362-A66C-4514-A363-26D748E10E17}"/>
              </a:ext>
            </a:extLst>
          </p:cNvPr>
          <p:cNvSpPr>
            <a:spLocks noGrp="1"/>
          </p:cNvSpPr>
          <p:nvPr>
            <p:ph type="title"/>
          </p:nvPr>
        </p:nvSpPr>
        <p:spPr>
          <a:xfrm>
            <a:off x="251520" y="70415"/>
            <a:ext cx="8784976" cy="576064"/>
          </a:xfrm>
        </p:spPr>
        <p:txBody>
          <a:bodyPr>
            <a:normAutofit/>
          </a:bodyPr>
          <a:lstStyle/>
          <a:p>
            <a:r>
              <a:rPr lang="en-US" sz="2400" dirty="0"/>
              <a:t>Linking - BIB heading found no matching AUT headings – example 1</a:t>
            </a:r>
            <a:endParaRPr lang="en-US" sz="2400" dirty="0">
              <a:solidFill>
                <a:srgbClr val="FF0000"/>
              </a:solidFill>
            </a:endParaRPr>
          </a:p>
        </p:txBody>
      </p:sp>
      <p:sp>
        <p:nvSpPr>
          <p:cNvPr id="7" name="Rectangle 6">
            <a:extLst>
              <a:ext uri="{FF2B5EF4-FFF2-40B4-BE49-F238E27FC236}">
                <a16:creationId xmlns:a16="http://schemas.microsoft.com/office/drawing/2014/main" id="{EE83348A-0F30-4542-BC6E-193D6C849B59}"/>
              </a:ext>
            </a:extLst>
          </p:cNvPr>
          <p:cNvSpPr/>
          <p:nvPr/>
        </p:nvSpPr>
        <p:spPr>
          <a:xfrm>
            <a:off x="5076056" y="2856537"/>
            <a:ext cx="720080" cy="4080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6912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424660-370B-40FE-B5D0-3E10CB33761E}"/>
              </a:ext>
            </a:extLst>
          </p:cNvPr>
          <p:cNvPicPr>
            <a:picLocks noChangeAspect="1"/>
          </p:cNvPicPr>
          <p:nvPr/>
        </p:nvPicPr>
        <p:blipFill>
          <a:blip r:embed="rId2"/>
          <a:stretch>
            <a:fillRect/>
          </a:stretch>
        </p:blipFill>
        <p:spPr>
          <a:xfrm>
            <a:off x="0" y="1922922"/>
            <a:ext cx="9144000" cy="2120887"/>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2016223"/>
          </a:xfrm>
        </p:spPr>
        <p:txBody>
          <a:bodyPr>
            <a:normAutofit/>
          </a:bodyPr>
          <a:lstStyle/>
          <a:p>
            <a:r>
              <a:rPr lang="en-US" dirty="0"/>
              <a:t>From the authority control task list we will open the record in the metadata editor </a:t>
            </a:r>
          </a:p>
        </p:txBody>
      </p:sp>
      <p:sp>
        <p:nvSpPr>
          <p:cNvPr id="7" name="Rectangle 6">
            <a:extLst>
              <a:ext uri="{FF2B5EF4-FFF2-40B4-BE49-F238E27FC236}">
                <a16:creationId xmlns:a16="http://schemas.microsoft.com/office/drawing/2014/main" id="{91CE8FDC-E679-4EB0-ADD2-8FAE8CFDA208}"/>
              </a:ext>
            </a:extLst>
          </p:cNvPr>
          <p:cNvSpPr/>
          <p:nvPr/>
        </p:nvSpPr>
        <p:spPr>
          <a:xfrm>
            <a:off x="7380312" y="3363838"/>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CCF9AB47-7DA9-410C-9367-F24FCC448CF5}"/>
              </a:ext>
            </a:extLst>
          </p:cNvPr>
          <p:cNvSpPr>
            <a:spLocks noGrp="1"/>
          </p:cNvSpPr>
          <p:nvPr>
            <p:ph type="title"/>
          </p:nvPr>
        </p:nvSpPr>
        <p:spPr>
          <a:xfrm>
            <a:off x="251520" y="70415"/>
            <a:ext cx="8784976" cy="576064"/>
          </a:xfrm>
        </p:spPr>
        <p:txBody>
          <a:bodyPr>
            <a:normAutofit/>
          </a:bodyPr>
          <a:lstStyle/>
          <a:p>
            <a:r>
              <a:rPr lang="en-US" sz="2400" dirty="0"/>
              <a:t>Linking - BIB heading found no matching AUT headings – example 1</a:t>
            </a:r>
            <a:endParaRPr lang="en-US" sz="2400" dirty="0">
              <a:solidFill>
                <a:srgbClr val="FF0000"/>
              </a:solidFill>
            </a:endParaRPr>
          </a:p>
        </p:txBody>
      </p:sp>
    </p:spTree>
    <p:extLst>
      <p:ext uri="{BB962C8B-B14F-4D97-AF65-F5344CB8AC3E}">
        <p14:creationId xmlns:p14="http://schemas.microsoft.com/office/powerpoint/2010/main" val="1265160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0BB187-7052-42C7-ADF0-FE3FAB2E9629}"/>
              </a:ext>
            </a:extLst>
          </p:cNvPr>
          <p:cNvPicPr>
            <a:picLocks noChangeAspect="1"/>
          </p:cNvPicPr>
          <p:nvPr/>
        </p:nvPicPr>
        <p:blipFill>
          <a:blip r:embed="rId2"/>
          <a:stretch>
            <a:fillRect/>
          </a:stretch>
        </p:blipFill>
        <p:spPr>
          <a:xfrm>
            <a:off x="866775" y="1734294"/>
            <a:ext cx="7410450" cy="2133600"/>
          </a:xfrm>
          <a:prstGeom prst="rect">
            <a:avLst/>
          </a:prstGeom>
          <a:solidFill>
            <a:schemeClr val="accent2"/>
          </a:solidFill>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326207"/>
          </a:xfrm>
        </p:spPr>
        <p:txBody>
          <a:bodyPr>
            <a:normAutofit/>
          </a:bodyPr>
          <a:lstStyle/>
          <a:p>
            <a:r>
              <a:rPr lang="en-US" dirty="0"/>
              <a:t>The specific field is highlighted automatically in a different color</a:t>
            </a:r>
          </a:p>
        </p:txBody>
      </p:sp>
      <p:sp>
        <p:nvSpPr>
          <p:cNvPr id="10" name="Rectangle 9">
            <a:extLst>
              <a:ext uri="{FF2B5EF4-FFF2-40B4-BE49-F238E27FC236}">
                <a16:creationId xmlns:a16="http://schemas.microsoft.com/office/drawing/2014/main" id="{228BD565-BD55-43BB-938F-E36F5C3F5298}"/>
              </a:ext>
            </a:extLst>
          </p:cNvPr>
          <p:cNvSpPr/>
          <p:nvPr/>
        </p:nvSpPr>
        <p:spPr>
          <a:xfrm>
            <a:off x="866776" y="3579862"/>
            <a:ext cx="288826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a:extLst>
              <a:ext uri="{FF2B5EF4-FFF2-40B4-BE49-F238E27FC236}">
                <a16:creationId xmlns:a16="http://schemas.microsoft.com/office/drawing/2014/main" id="{57D301FE-BBCC-40B9-81A1-202DF0BA1E7C}"/>
              </a:ext>
            </a:extLst>
          </p:cNvPr>
          <p:cNvSpPr>
            <a:spLocks noGrp="1"/>
          </p:cNvSpPr>
          <p:nvPr>
            <p:ph type="title"/>
          </p:nvPr>
        </p:nvSpPr>
        <p:spPr>
          <a:xfrm>
            <a:off x="251520" y="70415"/>
            <a:ext cx="8784976" cy="576064"/>
          </a:xfrm>
        </p:spPr>
        <p:txBody>
          <a:bodyPr>
            <a:normAutofit/>
          </a:bodyPr>
          <a:lstStyle/>
          <a:p>
            <a:r>
              <a:rPr lang="en-US" sz="2400" dirty="0"/>
              <a:t>Linking - BIB heading found no matching AUT headings – example 1</a:t>
            </a:r>
            <a:endParaRPr lang="en-US" sz="2400" dirty="0">
              <a:solidFill>
                <a:srgbClr val="FF0000"/>
              </a:solidFill>
            </a:endParaRPr>
          </a:p>
        </p:txBody>
      </p:sp>
    </p:spTree>
    <p:extLst>
      <p:ext uri="{BB962C8B-B14F-4D97-AF65-F5344CB8AC3E}">
        <p14:creationId xmlns:p14="http://schemas.microsoft.com/office/powerpoint/2010/main" val="2399427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B068EB-EA5A-4647-802A-8AEB7840AC4C}"/>
              </a:ext>
            </a:extLst>
          </p:cNvPr>
          <p:cNvPicPr>
            <a:picLocks noChangeAspect="1"/>
          </p:cNvPicPr>
          <p:nvPr/>
        </p:nvPicPr>
        <p:blipFill>
          <a:blip r:embed="rId2"/>
          <a:stretch>
            <a:fillRect/>
          </a:stretch>
        </p:blipFill>
        <p:spPr>
          <a:xfrm>
            <a:off x="671512" y="1664940"/>
            <a:ext cx="7800975" cy="30670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326207"/>
          </a:xfrm>
        </p:spPr>
        <p:txBody>
          <a:bodyPr>
            <a:normAutofit/>
          </a:bodyPr>
          <a:lstStyle/>
          <a:p>
            <a:r>
              <a:rPr lang="en-US" dirty="0"/>
              <a:t>If we do F3 we see that it should have been entered as "Chen, Alicia" (one 'n' instead of two).</a:t>
            </a:r>
          </a:p>
        </p:txBody>
      </p:sp>
      <p:sp>
        <p:nvSpPr>
          <p:cNvPr id="10" name="Rectangle 9">
            <a:extLst>
              <a:ext uri="{FF2B5EF4-FFF2-40B4-BE49-F238E27FC236}">
                <a16:creationId xmlns:a16="http://schemas.microsoft.com/office/drawing/2014/main" id="{228BD565-BD55-43BB-938F-E36F5C3F5298}"/>
              </a:ext>
            </a:extLst>
          </p:cNvPr>
          <p:cNvSpPr/>
          <p:nvPr/>
        </p:nvSpPr>
        <p:spPr>
          <a:xfrm>
            <a:off x="706858" y="3651870"/>
            <a:ext cx="15841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677B75DB-02F3-47A5-8328-B2B5C8E396AD}"/>
              </a:ext>
            </a:extLst>
          </p:cNvPr>
          <p:cNvSpPr>
            <a:spLocks noGrp="1"/>
          </p:cNvSpPr>
          <p:nvPr>
            <p:ph type="title"/>
          </p:nvPr>
        </p:nvSpPr>
        <p:spPr>
          <a:xfrm>
            <a:off x="251520" y="70415"/>
            <a:ext cx="8784976" cy="576064"/>
          </a:xfrm>
        </p:spPr>
        <p:txBody>
          <a:bodyPr>
            <a:normAutofit/>
          </a:bodyPr>
          <a:lstStyle/>
          <a:p>
            <a:r>
              <a:rPr lang="en-US" sz="2400" dirty="0"/>
              <a:t>Linking - BIB heading found no matching AUT headings – example 1</a:t>
            </a:r>
            <a:endParaRPr lang="en-US" sz="2400" dirty="0">
              <a:solidFill>
                <a:srgbClr val="FF0000"/>
              </a:solidFill>
            </a:endParaRPr>
          </a:p>
        </p:txBody>
      </p:sp>
    </p:spTree>
    <p:extLst>
      <p:ext uri="{BB962C8B-B14F-4D97-AF65-F5344CB8AC3E}">
        <p14:creationId xmlns:p14="http://schemas.microsoft.com/office/powerpoint/2010/main" val="3500972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400" dirty="0"/>
              <a:t>Introduction</a:t>
            </a:r>
            <a:endParaRPr lang="en-US" sz="2600" dirty="0"/>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a:t>
            </a:fld>
            <a:endParaRPr lang="en-US" dirty="0"/>
          </a:p>
        </p:txBody>
      </p:sp>
      <p:pic>
        <p:nvPicPr>
          <p:cNvPr id="6" name="Picture 5">
            <a:extLst>
              <a:ext uri="{FF2B5EF4-FFF2-40B4-BE49-F238E27FC236}">
                <a16:creationId xmlns:a16="http://schemas.microsoft.com/office/drawing/2014/main" id="{A514FBB8-B891-4AFA-B73F-B031A9A7F8B6}"/>
              </a:ext>
            </a:extLst>
          </p:cNvPr>
          <p:cNvPicPr>
            <a:picLocks noChangeAspect="1"/>
          </p:cNvPicPr>
          <p:nvPr/>
        </p:nvPicPr>
        <p:blipFill>
          <a:blip r:embed="rId2"/>
          <a:stretch>
            <a:fillRect/>
          </a:stretch>
        </p:blipFill>
        <p:spPr>
          <a:xfrm>
            <a:off x="2267745" y="0"/>
            <a:ext cx="2952328" cy="3150471"/>
          </a:xfrm>
          <a:prstGeom prst="rect">
            <a:avLst/>
          </a:prstGeom>
        </p:spPr>
      </p:pic>
      <p:pic>
        <p:nvPicPr>
          <p:cNvPr id="8" name="Picture 7">
            <a:extLst>
              <a:ext uri="{FF2B5EF4-FFF2-40B4-BE49-F238E27FC236}">
                <a16:creationId xmlns:a16="http://schemas.microsoft.com/office/drawing/2014/main" id="{AB23B3D4-CB9C-45B7-94E0-CB38013F2203}"/>
              </a:ext>
            </a:extLst>
          </p:cNvPr>
          <p:cNvPicPr>
            <a:picLocks noChangeAspect="1"/>
          </p:cNvPicPr>
          <p:nvPr/>
        </p:nvPicPr>
        <p:blipFill>
          <a:blip r:embed="rId3"/>
          <a:stretch>
            <a:fillRect/>
          </a:stretch>
        </p:blipFill>
        <p:spPr>
          <a:xfrm>
            <a:off x="1521254" y="0"/>
            <a:ext cx="7652210" cy="3150471"/>
          </a:xfrm>
          <a:prstGeom prst="rect">
            <a:avLst/>
          </a:prstGeom>
        </p:spPr>
      </p:pic>
    </p:spTree>
    <p:extLst>
      <p:ext uri="{BB962C8B-B14F-4D97-AF65-F5344CB8AC3E}">
        <p14:creationId xmlns:p14="http://schemas.microsoft.com/office/powerpoint/2010/main" val="206719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2016223"/>
          </a:xfrm>
        </p:spPr>
        <p:txBody>
          <a:bodyPr>
            <a:normAutofit/>
          </a:bodyPr>
          <a:lstStyle/>
          <a:p>
            <a:r>
              <a:rPr lang="en-US" dirty="0"/>
              <a:t>Let’s look at another example.</a:t>
            </a:r>
          </a:p>
          <a:p>
            <a:r>
              <a:rPr lang="en-US" dirty="0"/>
              <a:t>In this example text "computer </a:t>
            </a:r>
            <a:r>
              <a:rPr lang="en-US" dirty="0" err="1"/>
              <a:t>programers</a:t>
            </a:r>
            <a:r>
              <a:rPr lang="en-US" dirty="0"/>
              <a:t>" (with spelling error in "programmers") is in field 650 and should match LCNAMES vocabulary.</a:t>
            </a:r>
          </a:p>
        </p:txBody>
      </p:sp>
      <p:pic>
        <p:nvPicPr>
          <p:cNvPr id="5" name="Picture 4">
            <a:extLst>
              <a:ext uri="{FF2B5EF4-FFF2-40B4-BE49-F238E27FC236}">
                <a16:creationId xmlns:a16="http://schemas.microsoft.com/office/drawing/2014/main" id="{18C82B06-4091-46E8-AC08-E6071E49946F}"/>
              </a:ext>
            </a:extLst>
          </p:cNvPr>
          <p:cNvPicPr>
            <a:picLocks noChangeAspect="1"/>
          </p:cNvPicPr>
          <p:nvPr/>
        </p:nvPicPr>
        <p:blipFill>
          <a:blip r:embed="rId2"/>
          <a:stretch>
            <a:fillRect/>
          </a:stretch>
        </p:blipFill>
        <p:spPr>
          <a:xfrm>
            <a:off x="0" y="2584259"/>
            <a:ext cx="9144000" cy="1211627"/>
          </a:xfrm>
          <a:prstGeom prst="rect">
            <a:avLst/>
          </a:prstGeom>
        </p:spPr>
      </p:pic>
      <p:sp>
        <p:nvSpPr>
          <p:cNvPr id="6" name="Rectangle 5">
            <a:extLst>
              <a:ext uri="{FF2B5EF4-FFF2-40B4-BE49-F238E27FC236}">
                <a16:creationId xmlns:a16="http://schemas.microsoft.com/office/drawing/2014/main" id="{D1C81319-FED0-452D-943D-E1A0F85955BF}"/>
              </a:ext>
            </a:extLst>
          </p:cNvPr>
          <p:cNvSpPr/>
          <p:nvPr/>
        </p:nvSpPr>
        <p:spPr>
          <a:xfrm>
            <a:off x="683568" y="2859782"/>
            <a:ext cx="1152128"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1766F0A-5114-4409-A140-CFE58DA4C665}"/>
              </a:ext>
            </a:extLst>
          </p:cNvPr>
          <p:cNvSpPr/>
          <p:nvPr/>
        </p:nvSpPr>
        <p:spPr>
          <a:xfrm>
            <a:off x="7524328" y="3075805"/>
            <a:ext cx="936104" cy="5040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C9F98D4-7964-4536-9FF7-B4EC300EBCAF}"/>
              </a:ext>
            </a:extLst>
          </p:cNvPr>
          <p:cNvSpPr/>
          <p:nvPr/>
        </p:nvSpPr>
        <p:spPr>
          <a:xfrm>
            <a:off x="7020272" y="3075805"/>
            <a:ext cx="432048" cy="4320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a:extLst>
              <a:ext uri="{FF2B5EF4-FFF2-40B4-BE49-F238E27FC236}">
                <a16:creationId xmlns:a16="http://schemas.microsoft.com/office/drawing/2014/main" id="{DD9E5362-A66C-4514-A363-26D748E10E17}"/>
              </a:ext>
            </a:extLst>
          </p:cNvPr>
          <p:cNvSpPr>
            <a:spLocks noGrp="1"/>
          </p:cNvSpPr>
          <p:nvPr>
            <p:ph type="title"/>
          </p:nvPr>
        </p:nvSpPr>
        <p:spPr>
          <a:xfrm>
            <a:off x="251520" y="70415"/>
            <a:ext cx="8784976" cy="576064"/>
          </a:xfrm>
        </p:spPr>
        <p:txBody>
          <a:bodyPr>
            <a:normAutofit/>
          </a:bodyPr>
          <a:lstStyle/>
          <a:p>
            <a:r>
              <a:rPr lang="en-US" sz="2400" dirty="0"/>
              <a:t>Linking - BIB heading found no matching AUT headings – example 2</a:t>
            </a:r>
            <a:endParaRPr lang="en-US" sz="2400" dirty="0">
              <a:solidFill>
                <a:srgbClr val="FF0000"/>
              </a:solidFill>
            </a:endParaRPr>
          </a:p>
        </p:txBody>
      </p:sp>
    </p:spTree>
    <p:extLst>
      <p:ext uri="{BB962C8B-B14F-4D97-AF65-F5344CB8AC3E}">
        <p14:creationId xmlns:p14="http://schemas.microsoft.com/office/powerpoint/2010/main" val="2474204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5FA67E-0F21-4E36-B36F-C7E81F420578}"/>
              </a:ext>
            </a:extLst>
          </p:cNvPr>
          <p:cNvPicPr>
            <a:picLocks noChangeAspect="1"/>
          </p:cNvPicPr>
          <p:nvPr/>
        </p:nvPicPr>
        <p:blipFill>
          <a:blip r:embed="rId2"/>
          <a:stretch>
            <a:fillRect/>
          </a:stretch>
        </p:blipFill>
        <p:spPr>
          <a:xfrm>
            <a:off x="36004" y="2124669"/>
            <a:ext cx="9144000" cy="192258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2016223"/>
          </a:xfrm>
        </p:spPr>
        <p:txBody>
          <a:bodyPr>
            <a:normAutofit/>
          </a:bodyPr>
          <a:lstStyle/>
          <a:p>
            <a:r>
              <a:rPr lang="en-US" dirty="0"/>
              <a:t>From the authority control task list we will open the record in the metadata editor </a:t>
            </a:r>
          </a:p>
        </p:txBody>
      </p:sp>
      <p:sp>
        <p:nvSpPr>
          <p:cNvPr id="7" name="Rectangle 6">
            <a:extLst>
              <a:ext uri="{FF2B5EF4-FFF2-40B4-BE49-F238E27FC236}">
                <a16:creationId xmlns:a16="http://schemas.microsoft.com/office/drawing/2014/main" id="{91CE8FDC-E679-4EB0-ADD2-8FAE8CFDA208}"/>
              </a:ext>
            </a:extLst>
          </p:cNvPr>
          <p:cNvSpPr/>
          <p:nvPr/>
        </p:nvSpPr>
        <p:spPr>
          <a:xfrm>
            <a:off x="7524328" y="3363838"/>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CCF9AB47-7DA9-410C-9367-F24FCC448CF5}"/>
              </a:ext>
            </a:extLst>
          </p:cNvPr>
          <p:cNvSpPr>
            <a:spLocks noGrp="1"/>
          </p:cNvSpPr>
          <p:nvPr>
            <p:ph type="title"/>
          </p:nvPr>
        </p:nvSpPr>
        <p:spPr>
          <a:xfrm>
            <a:off x="251520" y="70415"/>
            <a:ext cx="8784976" cy="576064"/>
          </a:xfrm>
        </p:spPr>
        <p:txBody>
          <a:bodyPr>
            <a:normAutofit/>
          </a:bodyPr>
          <a:lstStyle/>
          <a:p>
            <a:r>
              <a:rPr lang="en-US" sz="2400" dirty="0"/>
              <a:t>Linking - BIB heading found no matching AUT headings – example 2</a:t>
            </a:r>
            <a:endParaRPr lang="en-US" sz="2400" dirty="0">
              <a:solidFill>
                <a:srgbClr val="FF0000"/>
              </a:solidFill>
            </a:endParaRPr>
          </a:p>
        </p:txBody>
      </p:sp>
    </p:spTree>
    <p:extLst>
      <p:ext uri="{BB962C8B-B14F-4D97-AF65-F5344CB8AC3E}">
        <p14:creationId xmlns:p14="http://schemas.microsoft.com/office/powerpoint/2010/main" val="1915737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3CC954-9813-4314-9CDA-2733540FD314}"/>
              </a:ext>
            </a:extLst>
          </p:cNvPr>
          <p:cNvPicPr>
            <a:picLocks noChangeAspect="1"/>
          </p:cNvPicPr>
          <p:nvPr/>
        </p:nvPicPr>
        <p:blipFill>
          <a:blip r:embed="rId2"/>
          <a:stretch>
            <a:fillRect/>
          </a:stretch>
        </p:blipFill>
        <p:spPr>
          <a:xfrm>
            <a:off x="1068479" y="2637457"/>
            <a:ext cx="6467475" cy="20288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326207"/>
          </a:xfrm>
        </p:spPr>
        <p:txBody>
          <a:bodyPr>
            <a:normAutofit/>
          </a:bodyPr>
          <a:lstStyle/>
          <a:p>
            <a:r>
              <a:rPr lang="en-US" dirty="0"/>
              <a:t>The 2</a:t>
            </a:r>
            <a:r>
              <a:rPr lang="en-US" baseline="30000" dirty="0"/>
              <a:t>nd</a:t>
            </a:r>
            <a:r>
              <a:rPr lang="en-US" dirty="0"/>
              <a:t> indicator "0" in the 650 field means that this is LCSH vocabulary.  However, "computer </a:t>
            </a:r>
            <a:r>
              <a:rPr lang="en-US" dirty="0" err="1"/>
              <a:t>programers</a:t>
            </a:r>
            <a:r>
              <a:rPr lang="en-US" dirty="0"/>
              <a:t>" does not exist as a heading in LCSH</a:t>
            </a:r>
          </a:p>
        </p:txBody>
      </p:sp>
      <p:sp>
        <p:nvSpPr>
          <p:cNvPr id="10" name="Rectangle 9">
            <a:extLst>
              <a:ext uri="{FF2B5EF4-FFF2-40B4-BE49-F238E27FC236}">
                <a16:creationId xmlns:a16="http://schemas.microsoft.com/office/drawing/2014/main" id="{228BD565-BD55-43BB-938F-E36F5C3F5298}"/>
              </a:ext>
            </a:extLst>
          </p:cNvPr>
          <p:cNvSpPr/>
          <p:nvPr/>
        </p:nvSpPr>
        <p:spPr>
          <a:xfrm>
            <a:off x="1068479" y="3507854"/>
            <a:ext cx="2639425"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a:extLst>
              <a:ext uri="{FF2B5EF4-FFF2-40B4-BE49-F238E27FC236}">
                <a16:creationId xmlns:a16="http://schemas.microsoft.com/office/drawing/2014/main" id="{57D301FE-BBCC-40B9-81A1-202DF0BA1E7C}"/>
              </a:ext>
            </a:extLst>
          </p:cNvPr>
          <p:cNvSpPr>
            <a:spLocks noGrp="1"/>
          </p:cNvSpPr>
          <p:nvPr>
            <p:ph type="title"/>
          </p:nvPr>
        </p:nvSpPr>
        <p:spPr>
          <a:xfrm>
            <a:off x="251520" y="70415"/>
            <a:ext cx="8784976" cy="576064"/>
          </a:xfrm>
        </p:spPr>
        <p:txBody>
          <a:bodyPr>
            <a:normAutofit/>
          </a:bodyPr>
          <a:lstStyle/>
          <a:p>
            <a:r>
              <a:rPr lang="en-US" sz="2400" dirty="0"/>
              <a:t>Linking - BIB heading found no matching AUT headings – example 2</a:t>
            </a:r>
            <a:endParaRPr lang="en-US" sz="2400" dirty="0">
              <a:solidFill>
                <a:srgbClr val="FF0000"/>
              </a:solidFill>
            </a:endParaRPr>
          </a:p>
        </p:txBody>
      </p:sp>
    </p:spTree>
    <p:extLst>
      <p:ext uri="{BB962C8B-B14F-4D97-AF65-F5344CB8AC3E}">
        <p14:creationId xmlns:p14="http://schemas.microsoft.com/office/powerpoint/2010/main" val="2266738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0D5E90-3861-4753-A68D-5871CD9F2217}"/>
              </a:ext>
            </a:extLst>
          </p:cNvPr>
          <p:cNvPicPr>
            <a:picLocks noChangeAspect="1"/>
          </p:cNvPicPr>
          <p:nvPr/>
        </p:nvPicPr>
        <p:blipFill>
          <a:blip r:embed="rId2"/>
          <a:stretch>
            <a:fillRect/>
          </a:stretch>
        </p:blipFill>
        <p:spPr>
          <a:xfrm>
            <a:off x="2405569" y="1923678"/>
            <a:ext cx="4124325" cy="27241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326207"/>
          </a:xfrm>
        </p:spPr>
        <p:txBody>
          <a:bodyPr>
            <a:normAutofit/>
          </a:bodyPr>
          <a:lstStyle/>
          <a:p>
            <a:r>
              <a:rPr lang="en-US" dirty="0"/>
              <a:t>If we do F3 we see that it should have been entered as "Computer programmers"</a:t>
            </a:r>
          </a:p>
        </p:txBody>
      </p:sp>
      <p:sp>
        <p:nvSpPr>
          <p:cNvPr id="10" name="Rectangle 9">
            <a:extLst>
              <a:ext uri="{FF2B5EF4-FFF2-40B4-BE49-F238E27FC236}">
                <a16:creationId xmlns:a16="http://schemas.microsoft.com/office/drawing/2014/main" id="{228BD565-BD55-43BB-938F-E36F5C3F5298}"/>
              </a:ext>
            </a:extLst>
          </p:cNvPr>
          <p:cNvSpPr/>
          <p:nvPr/>
        </p:nvSpPr>
        <p:spPr>
          <a:xfrm>
            <a:off x="2555777" y="4244784"/>
            <a:ext cx="15841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677B75DB-02F3-47A5-8328-B2B5C8E396AD}"/>
              </a:ext>
            </a:extLst>
          </p:cNvPr>
          <p:cNvSpPr>
            <a:spLocks noGrp="1"/>
          </p:cNvSpPr>
          <p:nvPr>
            <p:ph type="title"/>
          </p:nvPr>
        </p:nvSpPr>
        <p:spPr>
          <a:xfrm>
            <a:off x="251520" y="70415"/>
            <a:ext cx="8784976" cy="576064"/>
          </a:xfrm>
        </p:spPr>
        <p:txBody>
          <a:bodyPr>
            <a:normAutofit/>
          </a:bodyPr>
          <a:lstStyle/>
          <a:p>
            <a:r>
              <a:rPr lang="en-US" sz="2400" dirty="0"/>
              <a:t>Linking - BIB heading found no matching AUT headings – example 2</a:t>
            </a:r>
            <a:endParaRPr lang="en-US" sz="2400" dirty="0">
              <a:solidFill>
                <a:srgbClr val="FF0000"/>
              </a:solidFill>
            </a:endParaRPr>
          </a:p>
        </p:txBody>
      </p:sp>
    </p:spTree>
    <p:extLst>
      <p:ext uri="{BB962C8B-B14F-4D97-AF65-F5344CB8AC3E}">
        <p14:creationId xmlns:p14="http://schemas.microsoft.com/office/powerpoint/2010/main" val="34020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4B34F2-5BA8-41D2-8480-D9A2E928EF48}"/>
              </a:ext>
            </a:extLst>
          </p:cNvPr>
          <p:cNvPicPr>
            <a:picLocks noChangeAspect="1"/>
          </p:cNvPicPr>
          <p:nvPr/>
        </p:nvPicPr>
        <p:blipFill>
          <a:blip r:embed="rId2"/>
          <a:stretch>
            <a:fillRect/>
          </a:stretch>
        </p:blipFill>
        <p:spPr>
          <a:xfrm>
            <a:off x="0" y="3005856"/>
            <a:ext cx="9144000" cy="1150070"/>
          </a:xfrm>
          <a:prstGeom prst="rect">
            <a:avLst/>
          </a:prstGeom>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251520" y="70415"/>
            <a:ext cx="8784976" cy="576064"/>
          </a:xfrm>
        </p:spPr>
        <p:txBody>
          <a:bodyPr>
            <a:normAutofit/>
          </a:bodyPr>
          <a:lstStyle/>
          <a:p>
            <a:r>
              <a:rPr lang="en-US" sz="2400" dirty="0"/>
              <a:t>Linking - BIB heading found no matching AUT headings – example 3</a:t>
            </a:r>
            <a:endParaRPr lang="en-US" sz="2400" dirty="0">
              <a:solidFill>
                <a:srgbClr val="FF0000"/>
              </a:solidFill>
            </a:endParaRP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326207"/>
          </a:xfrm>
        </p:spPr>
        <p:txBody>
          <a:bodyPr>
            <a:normAutofit fontScale="92500" lnSpcReduction="20000"/>
          </a:bodyPr>
          <a:lstStyle/>
          <a:p>
            <a:r>
              <a:rPr lang="en-US" dirty="0"/>
              <a:t>Here is another example of "Linking - BIB heading found no matching AUT headings"</a:t>
            </a:r>
          </a:p>
          <a:p>
            <a:r>
              <a:rPr lang="en-US" dirty="0"/>
              <a:t>Text "Mystery and detective stories" is in 650 and should link to LCSH vocabulary.</a:t>
            </a:r>
          </a:p>
        </p:txBody>
      </p:sp>
      <p:sp>
        <p:nvSpPr>
          <p:cNvPr id="10" name="Rectangle 9">
            <a:extLst>
              <a:ext uri="{FF2B5EF4-FFF2-40B4-BE49-F238E27FC236}">
                <a16:creationId xmlns:a16="http://schemas.microsoft.com/office/drawing/2014/main" id="{228BD565-BD55-43BB-938F-E36F5C3F5298}"/>
              </a:ext>
            </a:extLst>
          </p:cNvPr>
          <p:cNvSpPr/>
          <p:nvPr/>
        </p:nvSpPr>
        <p:spPr>
          <a:xfrm>
            <a:off x="611560" y="3323729"/>
            <a:ext cx="1368152" cy="8630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7A2698-7814-421D-A971-FEE128504EA3}"/>
              </a:ext>
            </a:extLst>
          </p:cNvPr>
          <p:cNvSpPr/>
          <p:nvPr/>
        </p:nvSpPr>
        <p:spPr>
          <a:xfrm>
            <a:off x="6948264" y="3476129"/>
            <a:ext cx="504056" cy="5357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6903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EEBF86-3A2E-4ABF-BC9A-0108B438A1B5}"/>
              </a:ext>
            </a:extLst>
          </p:cNvPr>
          <p:cNvPicPr>
            <a:picLocks noChangeAspect="1"/>
          </p:cNvPicPr>
          <p:nvPr/>
        </p:nvPicPr>
        <p:blipFill>
          <a:blip r:embed="rId2"/>
          <a:stretch>
            <a:fillRect/>
          </a:stretch>
        </p:blipFill>
        <p:spPr>
          <a:xfrm>
            <a:off x="2208030" y="2468860"/>
            <a:ext cx="4514850" cy="15430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326207"/>
          </a:xfrm>
        </p:spPr>
        <p:txBody>
          <a:bodyPr>
            <a:normAutofit/>
          </a:bodyPr>
          <a:lstStyle/>
          <a:p>
            <a:r>
              <a:rPr lang="en-US" dirty="0"/>
              <a:t>The 650 has 2</a:t>
            </a:r>
            <a:r>
              <a:rPr lang="en-US" baseline="30000" dirty="0"/>
              <a:t>nd</a:t>
            </a:r>
            <a:r>
              <a:rPr lang="en-US" dirty="0"/>
              <a:t> indicator "0" indicating that it should exist in the LCSH vocabulary. </a:t>
            </a:r>
          </a:p>
        </p:txBody>
      </p:sp>
      <p:sp>
        <p:nvSpPr>
          <p:cNvPr id="10" name="Rectangle 9">
            <a:extLst>
              <a:ext uri="{FF2B5EF4-FFF2-40B4-BE49-F238E27FC236}">
                <a16:creationId xmlns:a16="http://schemas.microsoft.com/office/drawing/2014/main" id="{228BD565-BD55-43BB-938F-E36F5C3F5298}"/>
              </a:ext>
            </a:extLst>
          </p:cNvPr>
          <p:cNvSpPr/>
          <p:nvPr/>
        </p:nvSpPr>
        <p:spPr>
          <a:xfrm>
            <a:off x="2339752" y="3580377"/>
            <a:ext cx="3024336" cy="2155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67BA03D5-F2BE-40BF-A87E-86A1B925100B}"/>
              </a:ext>
            </a:extLst>
          </p:cNvPr>
          <p:cNvSpPr>
            <a:spLocks noGrp="1"/>
          </p:cNvSpPr>
          <p:nvPr>
            <p:ph type="title"/>
          </p:nvPr>
        </p:nvSpPr>
        <p:spPr>
          <a:xfrm>
            <a:off x="251520" y="70415"/>
            <a:ext cx="8784976" cy="576064"/>
          </a:xfrm>
        </p:spPr>
        <p:txBody>
          <a:bodyPr>
            <a:normAutofit/>
          </a:bodyPr>
          <a:lstStyle/>
          <a:p>
            <a:r>
              <a:rPr lang="en-US" sz="2400" dirty="0"/>
              <a:t>Linking - BIB heading found no matching AUT headings – example 3</a:t>
            </a:r>
            <a:endParaRPr lang="en-US" sz="2400" dirty="0">
              <a:solidFill>
                <a:srgbClr val="FF0000"/>
              </a:solidFill>
            </a:endParaRPr>
          </a:p>
        </p:txBody>
      </p:sp>
    </p:spTree>
    <p:extLst>
      <p:ext uri="{BB962C8B-B14F-4D97-AF65-F5344CB8AC3E}">
        <p14:creationId xmlns:p14="http://schemas.microsoft.com/office/powerpoint/2010/main" val="3351029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B5F34B-38C6-45DE-9193-8AEC3DAF5412}"/>
              </a:ext>
            </a:extLst>
          </p:cNvPr>
          <p:cNvPicPr>
            <a:picLocks noChangeAspect="1"/>
          </p:cNvPicPr>
          <p:nvPr/>
        </p:nvPicPr>
        <p:blipFill>
          <a:blip r:embed="rId2"/>
          <a:stretch>
            <a:fillRect/>
          </a:stretch>
        </p:blipFill>
        <p:spPr>
          <a:xfrm>
            <a:off x="2724150" y="2037518"/>
            <a:ext cx="3695700" cy="27432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326207"/>
          </a:xfrm>
        </p:spPr>
        <p:txBody>
          <a:bodyPr>
            <a:normAutofit/>
          </a:bodyPr>
          <a:lstStyle/>
          <a:p>
            <a:r>
              <a:rPr lang="en-US" dirty="0"/>
              <a:t>If we do F3 we see that the text should have been added as "Mystery and detective stories, [films, etc.]"</a:t>
            </a:r>
          </a:p>
        </p:txBody>
      </p:sp>
      <p:sp>
        <p:nvSpPr>
          <p:cNvPr id="10" name="Rectangle 9">
            <a:extLst>
              <a:ext uri="{FF2B5EF4-FFF2-40B4-BE49-F238E27FC236}">
                <a16:creationId xmlns:a16="http://schemas.microsoft.com/office/drawing/2014/main" id="{228BD565-BD55-43BB-938F-E36F5C3F5298}"/>
              </a:ext>
            </a:extLst>
          </p:cNvPr>
          <p:cNvSpPr/>
          <p:nvPr/>
        </p:nvSpPr>
        <p:spPr>
          <a:xfrm>
            <a:off x="2724150" y="4132380"/>
            <a:ext cx="2783954" cy="3115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66B0FFC0-A41E-4EAE-9923-58A6F94E6E63}"/>
              </a:ext>
            </a:extLst>
          </p:cNvPr>
          <p:cNvSpPr>
            <a:spLocks noGrp="1"/>
          </p:cNvSpPr>
          <p:nvPr>
            <p:ph type="title"/>
          </p:nvPr>
        </p:nvSpPr>
        <p:spPr>
          <a:xfrm>
            <a:off x="251520" y="70415"/>
            <a:ext cx="8784976" cy="576064"/>
          </a:xfrm>
        </p:spPr>
        <p:txBody>
          <a:bodyPr>
            <a:normAutofit/>
          </a:bodyPr>
          <a:lstStyle/>
          <a:p>
            <a:r>
              <a:rPr lang="en-US" sz="2400" dirty="0"/>
              <a:t>Linking - BIB heading found no matching AUT headings – example 3</a:t>
            </a:r>
            <a:endParaRPr lang="en-US" sz="2400" dirty="0">
              <a:solidFill>
                <a:srgbClr val="FF0000"/>
              </a:solidFill>
            </a:endParaRPr>
          </a:p>
        </p:txBody>
      </p:sp>
    </p:spTree>
    <p:extLst>
      <p:ext uri="{BB962C8B-B14F-4D97-AF65-F5344CB8AC3E}">
        <p14:creationId xmlns:p14="http://schemas.microsoft.com/office/powerpoint/2010/main" val="1230906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0" y="3319778"/>
            <a:ext cx="9126077" cy="1240583"/>
          </a:xfrm>
        </p:spPr>
        <p:txBody>
          <a:bodyPr/>
          <a:lstStyle/>
          <a:p>
            <a:pPr algn="ctr"/>
            <a:r>
              <a:rPr lang="en-US" sz="2500" dirty="0"/>
              <a:t>Preferred Term Correction - BIB heading found no authorized term </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37</a:t>
            </a:fld>
            <a:endParaRPr lang="en-US" dirty="0"/>
          </a:p>
        </p:txBody>
      </p:sp>
      <p:pic>
        <p:nvPicPr>
          <p:cNvPr id="8" name="Picture 7">
            <a:extLst>
              <a:ext uri="{FF2B5EF4-FFF2-40B4-BE49-F238E27FC236}">
                <a16:creationId xmlns:a16="http://schemas.microsoft.com/office/drawing/2014/main" id="{D1804D14-9ED5-4A55-ADD7-34929D884715}"/>
              </a:ext>
            </a:extLst>
          </p:cNvPr>
          <p:cNvPicPr>
            <a:picLocks noChangeAspect="1"/>
          </p:cNvPicPr>
          <p:nvPr/>
        </p:nvPicPr>
        <p:blipFill>
          <a:blip r:embed="rId2"/>
          <a:stretch>
            <a:fillRect/>
          </a:stretch>
        </p:blipFill>
        <p:spPr>
          <a:xfrm>
            <a:off x="2267745" y="0"/>
            <a:ext cx="2952328" cy="3150471"/>
          </a:xfrm>
          <a:prstGeom prst="rect">
            <a:avLst/>
          </a:prstGeom>
        </p:spPr>
      </p:pic>
      <p:pic>
        <p:nvPicPr>
          <p:cNvPr id="6" name="Picture 5" descr="&#10;">
            <a:extLst>
              <a:ext uri="{FF2B5EF4-FFF2-40B4-BE49-F238E27FC236}">
                <a16:creationId xmlns:a16="http://schemas.microsoft.com/office/drawing/2014/main" id="{57F9F467-D42F-4C2C-B651-3B4C73949D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625" y="0"/>
            <a:ext cx="7189451" cy="3147814"/>
          </a:xfrm>
          <a:prstGeom prst="rect">
            <a:avLst/>
          </a:prstGeom>
        </p:spPr>
      </p:pic>
    </p:spTree>
    <p:extLst>
      <p:ext uri="{BB962C8B-B14F-4D97-AF65-F5344CB8AC3E}">
        <p14:creationId xmlns:p14="http://schemas.microsoft.com/office/powerpoint/2010/main" val="2366223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251520" y="70415"/>
            <a:ext cx="8784976" cy="576064"/>
          </a:xfrm>
        </p:spPr>
        <p:txBody>
          <a:bodyPr>
            <a:noAutofit/>
          </a:bodyPr>
          <a:lstStyle/>
          <a:p>
            <a:r>
              <a:rPr lang="en-US" sz="2000" dirty="0"/>
              <a:t>Preferred Term Correction - BIB heading found no authorized term – Example 1</a:t>
            </a:r>
            <a:endParaRPr lang="en-US" sz="2000" dirty="0">
              <a:solidFill>
                <a:srgbClr val="FF0000"/>
              </a:solidFill>
            </a:endParaRP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2016223"/>
          </a:xfrm>
        </p:spPr>
        <p:txBody>
          <a:bodyPr>
            <a:normAutofit/>
          </a:bodyPr>
          <a:lstStyle/>
          <a:p>
            <a:r>
              <a:rPr lang="en-US" dirty="0"/>
              <a:t>Type: Preferred Term Correction - BIB heading found no authorized term</a:t>
            </a:r>
          </a:p>
          <a:p>
            <a:r>
              <a:rPr lang="en-US" dirty="0"/>
              <a:t>This is defined as follows:</a:t>
            </a:r>
          </a:p>
        </p:txBody>
      </p:sp>
      <p:sp>
        <p:nvSpPr>
          <p:cNvPr id="6" name="TextBox 5">
            <a:extLst>
              <a:ext uri="{FF2B5EF4-FFF2-40B4-BE49-F238E27FC236}">
                <a16:creationId xmlns:a16="http://schemas.microsoft.com/office/drawing/2014/main" id="{A847822E-61F9-43B2-971D-7ACB33CBFA06}"/>
              </a:ext>
            </a:extLst>
          </p:cNvPr>
          <p:cNvSpPr txBox="1"/>
          <p:nvPr/>
        </p:nvSpPr>
        <p:spPr>
          <a:xfrm>
            <a:off x="395536" y="2355726"/>
            <a:ext cx="8352928" cy="1477328"/>
          </a:xfrm>
          <a:prstGeom prst="rect">
            <a:avLst/>
          </a:prstGeom>
          <a:noFill/>
          <a:ln>
            <a:solidFill>
              <a:schemeClr val="accent1"/>
            </a:solidFill>
          </a:ln>
        </p:spPr>
        <p:txBody>
          <a:bodyPr wrap="square" rtlCol="0">
            <a:spAutoFit/>
          </a:bodyPr>
          <a:lstStyle/>
          <a:p>
            <a:r>
              <a:rPr lang="en-US" dirty="0"/>
              <a:t>This option references updates to the bibliographic record with the value of the preferred term of the linked authority record. When the linked authority record does not have a preferred term matching the nonpreferred term (such as when the nonpreferred term is registered in the 410 field and the preferred term is in the 100 field), the bibliographic record is not updated.</a:t>
            </a:r>
          </a:p>
        </p:txBody>
      </p:sp>
    </p:spTree>
    <p:extLst>
      <p:ext uri="{BB962C8B-B14F-4D97-AF65-F5344CB8AC3E}">
        <p14:creationId xmlns:p14="http://schemas.microsoft.com/office/powerpoint/2010/main" val="3887326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39</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2016223"/>
          </a:xfrm>
        </p:spPr>
        <p:txBody>
          <a:bodyPr>
            <a:normAutofit/>
          </a:bodyPr>
          <a:lstStyle/>
          <a:p>
            <a:r>
              <a:rPr lang="en-US" dirty="0"/>
              <a:t>Type: Preferred Term Correction - BIB heading found no authorized term</a:t>
            </a:r>
          </a:p>
          <a:p>
            <a:r>
              <a:rPr lang="en-US" dirty="0"/>
              <a:t>In this example text "Fables" is in field 240 and should match LCNAMES vocabulary.</a:t>
            </a:r>
          </a:p>
        </p:txBody>
      </p:sp>
      <p:pic>
        <p:nvPicPr>
          <p:cNvPr id="7" name="Picture 6">
            <a:extLst>
              <a:ext uri="{FF2B5EF4-FFF2-40B4-BE49-F238E27FC236}">
                <a16:creationId xmlns:a16="http://schemas.microsoft.com/office/drawing/2014/main" id="{DF3C28A6-9CCD-4F53-840B-404136AC92F7}"/>
              </a:ext>
            </a:extLst>
          </p:cNvPr>
          <p:cNvPicPr>
            <a:picLocks noChangeAspect="1"/>
          </p:cNvPicPr>
          <p:nvPr/>
        </p:nvPicPr>
        <p:blipFill>
          <a:blip r:embed="rId2"/>
          <a:stretch>
            <a:fillRect/>
          </a:stretch>
        </p:blipFill>
        <p:spPr>
          <a:xfrm>
            <a:off x="0" y="2768756"/>
            <a:ext cx="9144000" cy="1387170"/>
          </a:xfrm>
          <a:prstGeom prst="rect">
            <a:avLst/>
          </a:prstGeom>
          <a:ln>
            <a:solidFill>
              <a:schemeClr val="accent1"/>
            </a:solidFill>
          </a:ln>
        </p:spPr>
      </p:pic>
      <p:sp>
        <p:nvSpPr>
          <p:cNvPr id="8" name="Title 2">
            <a:extLst>
              <a:ext uri="{FF2B5EF4-FFF2-40B4-BE49-F238E27FC236}">
                <a16:creationId xmlns:a16="http://schemas.microsoft.com/office/drawing/2014/main" id="{31F549FB-738F-45D9-8243-DE934313B094}"/>
              </a:ext>
            </a:extLst>
          </p:cNvPr>
          <p:cNvSpPr>
            <a:spLocks noGrp="1"/>
          </p:cNvSpPr>
          <p:nvPr>
            <p:ph type="title"/>
          </p:nvPr>
        </p:nvSpPr>
        <p:spPr>
          <a:xfrm>
            <a:off x="251520" y="70415"/>
            <a:ext cx="8784976" cy="576064"/>
          </a:xfrm>
        </p:spPr>
        <p:txBody>
          <a:bodyPr>
            <a:noAutofit/>
          </a:bodyPr>
          <a:lstStyle/>
          <a:p>
            <a:r>
              <a:rPr lang="en-US" sz="2000" dirty="0"/>
              <a:t>Preferred Term Correction - BIB heading found no authorized term – Example 1</a:t>
            </a:r>
            <a:endParaRPr lang="en-US" sz="2000" dirty="0">
              <a:solidFill>
                <a:srgbClr val="FF0000"/>
              </a:solidFill>
            </a:endParaRPr>
          </a:p>
        </p:txBody>
      </p:sp>
    </p:spTree>
    <p:extLst>
      <p:ext uri="{BB962C8B-B14F-4D97-AF65-F5344CB8AC3E}">
        <p14:creationId xmlns:p14="http://schemas.microsoft.com/office/powerpoint/2010/main" val="1540802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The Authority Control Task List provides details regarding the following in relation to the institution's bibliographic record headings:</a:t>
            </a:r>
          </a:p>
          <a:p>
            <a:pPr lvl="1"/>
            <a:r>
              <a:rPr lang="en-US" sz="2400" dirty="0"/>
              <a:t>Authority record updates </a:t>
            </a:r>
          </a:p>
          <a:p>
            <a:pPr lvl="1"/>
            <a:r>
              <a:rPr lang="en-US" sz="2400" dirty="0"/>
              <a:t>Authority control process</a:t>
            </a:r>
          </a:p>
          <a:p>
            <a:endParaRPr lang="en-US" dirty="0"/>
          </a:p>
          <a:p>
            <a:endParaRPr lang="en-US" dirty="0"/>
          </a:p>
        </p:txBody>
      </p:sp>
    </p:spTree>
    <p:extLst>
      <p:ext uri="{BB962C8B-B14F-4D97-AF65-F5344CB8AC3E}">
        <p14:creationId xmlns:p14="http://schemas.microsoft.com/office/powerpoint/2010/main" val="830323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DB5599B-9DCE-4C15-9E82-FFEBF345E103}"/>
              </a:ext>
            </a:extLst>
          </p:cNvPr>
          <p:cNvPicPr>
            <a:picLocks noChangeAspect="1"/>
          </p:cNvPicPr>
          <p:nvPr/>
        </p:nvPicPr>
        <p:blipFill>
          <a:blip r:embed="rId2"/>
          <a:stretch>
            <a:fillRect/>
          </a:stretch>
        </p:blipFill>
        <p:spPr>
          <a:xfrm>
            <a:off x="107504" y="2243495"/>
            <a:ext cx="9144000" cy="1910122"/>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40</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2016223"/>
          </a:xfrm>
        </p:spPr>
        <p:txBody>
          <a:bodyPr>
            <a:normAutofit/>
          </a:bodyPr>
          <a:lstStyle/>
          <a:p>
            <a:r>
              <a:rPr lang="en-US" dirty="0"/>
              <a:t>From the authority control task list we will open the record in the metadata editor </a:t>
            </a:r>
          </a:p>
        </p:txBody>
      </p:sp>
      <p:sp>
        <p:nvSpPr>
          <p:cNvPr id="7" name="Rectangle 6">
            <a:extLst>
              <a:ext uri="{FF2B5EF4-FFF2-40B4-BE49-F238E27FC236}">
                <a16:creationId xmlns:a16="http://schemas.microsoft.com/office/drawing/2014/main" id="{91CE8FDC-E679-4EB0-ADD2-8FAE8CFDA208}"/>
              </a:ext>
            </a:extLst>
          </p:cNvPr>
          <p:cNvSpPr/>
          <p:nvPr/>
        </p:nvSpPr>
        <p:spPr>
          <a:xfrm>
            <a:off x="7668344" y="3579862"/>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483CA501-2439-4E75-A958-D3EC80D630A8}"/>
              </a:ext>
            </a:extLst>
          </p:cNvPr>
          <p:cNvSpPr>
            <a:spLocks noGrp="1"/>
          </p:cNvSpPr>
          <p:nvPr>
            <p:ph type="title"/>
          </p:nvPr>
        </p:nvSpPr>
        <p:spPr>
          <a:xfrm>
            <a:off x="251520" y="70415"/>
            <a:ext cx="8784976" cy="576064"/>
          </a:xfrm>
        </p:spPr>
        <p:txBody>
          <a:bodyPr>
            <a:noAutofit/>
          </a:bodyPr>
          <a:lstStyle/>
          <a:p>
            <a:r>
              <a:rPr lang="en-US" sz="2000" dirty="0"/>
              <a:t>Preferred Term Correction - BIB heading found no authorized term – Example 1</a:t>
            </a:r>
            <a:endParaRPr lang="en-US" sz="2000" dirty="0">
              <a:solidFill>
                <a:srgbClr val="FF0000"/>
              </a:solidFill>
            </a:endParaRPr>
          </a:p>
        </p:txBody>
      </p:sp>
    </p:spTree>
    <p:extLst>
      <p:ext uri="{BB962C8B-B14F-4D97-AF65-F5344CB8AC3E}">
        <p14:creationId xmlns:p14="http://schemas.microsoft.com/office/powerpoint/2010/main" val="3991055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9B695A-9460-4D0F-9675-074C1535E55F}"/>
              </a:ext>
            </a:extLst>
          </p:cNvPr>
          <p:cNvPicPr>
            <a:picLocks noChangeAspect="1"/>
          </p:cNvPicPr>
          <p:nvPr/>
        </p:nvPicPr>
        <p:blipFill>
          <a:blip r:embed="rId2"/>
          <a:stretch>
            <a:fillRect/>
          </a:stretch>
        </p:blipFill>
        <p:spPr>
          <a:xfrm>
            <a:off x="52387" y="2097757"/>
            <a:ext cx="9039225" cy="25622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41</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326207"/>
          </a:xfrm>
        </p:spPr>
        <p:txBody>
          <a:bodyPr>
            <a:normAutofit/>
          </a:bodyPr>
          <a:lstStyle/>
          <a:p>
            <a:r>
              <a:rPr lang="en-US" dirty="0"/>
              <a:t>We see that "Fables" is a non preferred term.  It has not been updated to the preferred term.  The preferred term is in a 1</a:t>
            </a:r>
            <a:r>
              <a:rPr lang="en-US" dirty="0">
                <a:highlight>
                  <a:srgbClr val="FFFF00"/>
                </a:highlight>
              </a:rPr>
              <a:t>00</a:t>
            </a:r>
            <a:r>
              <a:rPr lang="en-US" dirty="0"/>
              <a:t> field and the non preferred term is a 4</a:t>
            </a:r>
            <a:r>
              <a:rPr lang="en-US" dirty="0">
                <a:highlight>
                  <a:srgbClr val="FFFF00"/>
                </a:highlight>
              </a:rPr>
              <a:t>30</a:t>
            </a:r>
            <a:r>
              <a:rPr lang="en-US" dirty="0"/>
              <a:t>.</a:t>
            </a:r>
          </a:p>
        </p:txBody>
      </p:sp>
      <p:sp>
        <p:nvSpPr>
          <p:cNvPr id="7" name="Rectangle 6">
            <a:extLst>
              <a:ext uri="{FF2B5EF4-FFF2-40B4-BE49-F238E27FC236}">
                <a16:creationId xmlns:a16="http://schemas.microsoft.com/office/drawing/2014/main" id="{91CE8FDC-E679-4EB0-ADD2-8FAE8CFDA208}"/>
              </a:ext>
            </a:extLst>
          </p:cNvPr>
          <p:cNvSpPr/>
          <p:nvPr/>
        </p:nvSpPr>
        <p:spPr>
          <a:xfrm>
            <a:off x="5220072" y="3120378"/>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773B484-556E-4066-88EE-DB50B65C42EA}"/>
              </a:ext>
            </a:extLst>
          </p:cNvPr>
          <p:cNvSpPr/>
          <p:nvPr/>
        </p:nvSpPr>
        <p:spPr>
          <a:xfrm>
            <a:off x="5220072" y="3651870"/>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8BD565-BD55-43BB-938F-E36F5C3F5298}"/>
              </a:ext>
            </a:extLst>
          </p:cNvPr>
          <p:cNvSpPr/>
          <p:nvPr/>
        </p:nvSpPr>
        <p:spPr>
          <a:xfrm>
            <a:off x="52387" y="3980011"/>
            <a:ext cx="1711301"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D458106F-C375-488F-9BE6-6E5DF40B8B9B}"/>
              </a:ext>
            </a:extLst>
          </p:cNvPr>
          <p:cNvSpPr>
            <a:spLocks noGrp="1"/>
          </p:cNvSpPr>
          <p:nvPr>
            <p:ph type="title"/>
          </p:nvPr>
        </p:nvSpPr>
        <p:spPr>
          <a:xfrm>
            <a:off x="251520" y="70415"/>
            <a:ext cx="8784976" cy="576064"/>
          </a:xfrm>
        </p:spPr>
        <p:txBody>
          <a:bodyPr>
            <a:noAutofit/>
          </a:bodyPr>
          <a:lstStyle/>
          <a:p>
            <a:r>
              <a:rPr lang="en-US" sz="2000" dirty="0"/>
              <a:t>Preferred Term Correction - BIB heading found no authorized term – Example 1</a:t>
            </a:r>
            <a:endParaRPr lang="en-US" sz="2000" dirty="0">
              <a:solidFill>
                <a:srgbClr val="FF0000"/>
              </a:solidFill>
            </a:endParaRPr>
          </a:p>
        </p:txBody>
      </p:sp>
    </p:spTree>
    <p:extLst>
      <p:ext uri="{BB962C8B-B14F-4D97-AF65-F5344CB8AC3E}">
        <p14:creationId xmlns:p14="http://schemas.microsoft.com/office/powerpoint/2010/main" val="18816980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150CB6-A406-437B-A0D5-E37A990E8229}"/>
              </a:ext>
            </a:extLst>
          </p:cNvPr>
          <p:cNvPicPr>
            <a:picLocks noChangeAspect="1"/>
          </p:cNvPicPr>
          <p:nvPr/>
        </p:nvPicPr>
        <p:blipFill>
          <a:blip r:embed="rId2"/>
          <a:stretch>
            <a:fillRect/>
          </a:stretch>
        </p:blipFill>
        <p:spPr>
          <a:xfrm>
            <a:off x="0" y="2516604"/>
            <a:ext cx="9144000" cy="1999362"/>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42</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2016223"/>
          </a:xfrm>
        </p:spPr>
        <p:txBody>
          <a:bodyPr>
            <a:normAutofit/>
          </a:bodyPr>
          <a:lstStyle/>
          <a:p>
            <a:r>
              <a:rPr lang="en-US" dirty="0"/>
              <a:t>Here is another example of type "Preferred Term Correction - BIB heading found no authorized term"</a:t>
            </a:r>
          </a:p>
          <a:p>
            <a:r>
              <a:rPr lang="en-US" dirty="0"/>
              <a:t>In this example text "Shetland series ;" is in field 830 and should match LCNAMES vocabulary.</a:t>
            </a:r>
          </a:p>
        </p:txBody>
      </p:sp>
      <p:sp>
        <p:nvSpPr>
          <p:cNvPr id="6" name="Rectangle 5">
            <a:extLst>
              <a:ext uri="{FF2B5EF4-FFF2-40B4-BE49-F238E27FC236}">
                <a16:creationId xmlns:a16="http://schemas.microsoft.com/office/drawing/2014/main" id="{78EF31CF-9AF9-4A52-AF85-7837083F7492}"/>
              </a:ext>
            </a:extLst>
          </p:cNvPr>
          <p:cNvSpPr/>
          <p:nvPr/>
        </p:nvSpPr>
        <p:spPr>
          <a:xfrm>
            <a:off x="7596336" y="3908003"/>
            <a:ext cx="50405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87F9ED6E-93AD-4049-B63D-1135260A132B}"/>
              </a:ext>
            </a:extLst>
          </p:cNvPr>
          <p:cNvSpPr>
            <a:spLocks noGrp="1"/>
          </p:cNvSpPr>
          <p:nvPr>
            <p:ph type="title"/>
          </p:nvPr>
        </p:nvSpPr>
        <p:spPr>
          <a:xfrm>
            <a:off x="251520" y="70415"/>
            <a:ext cx="8784976" cy="576064"/>
          </a:xfrm>
        </p:spPr>
        <p:txBody>
          <a:bodyPr>
            <a:noAutofit/>
          </a:bodyPr>
          <a:lstStyle/>
          <a:p>
            <a:r>
              <a:rPr lang="en-US" sz="2000" dirty="0"/>
              <a:t>Preferred Term Correction - BIB heading found no authorized term – Example 2</a:t>
            </a:r>
            <a:endParaRPr lang="en-US" sz="2000" dirty="0">
              <a:solidFill>
                <a:srgbClr val="FF0000"/>
              </a:solidFill>
            </a:endParaRPr>
          </a:p>
        </p:txBody>
      </p:sp>
    </p:spTree>
    <p:extLst>
      <p:ext uri="{BB962C8B-B14F-4D97-AF65-F5344CB8AC3E}">
        <p14:creationId xmlns:p14="http://schemas.microsoft.com/office/powerpoint/2010/main" val="3617039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5A414D-EF11-4CD5-A743-5F05147BA718}"/>
              </a:ext>
            </a:extLst>
          </p:cNvPr>
          <p:cNvPicPr>
            <a:picLocks noChangeAspect="1"/>
          </p:cNvPicPr>
          <p:nvPr/>
        </p:nvPicPr>
        <p:blipFill>
          <a:blip r:embed="rId2"/>
          <a:stretch>
            <a:fillRect/>
          </a:stretch>
        </p:blipFill>
        <p:spPr>
          <a:xfrm>
            <a:off x="0" y="2052015"/>
            <a:ext cx="9144000" cy="26799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43</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326207"/>
          </a:xfrm>
        </p:spPr>
        <p:txBody>
          <a:bodyPr>
            <a:normAutofit/>
          </a:bodyPr>
          <a:lstStyle/>
          <a:p>
            <a:r>
              <a:rPr lang="en-US" dirty="0"/>
              <a:t>We see that "Shetland series ;" is a non preferred term.  It has not been updated to the preferred term.  The preferred term is in a 1</a:t>
            </a:r>
            <a:r>
              <a:rPr lang="en-US" dirty="0">
                <a:highlight>
                  <a:srgbClr val="FFFF00"/>
                </a:highlight>
              </a:rPr>
              <a:t>00</a:t>
            </a:r>
            <a:r>
              <a:rPr lang="en-US" dirty="0"/>
              <a:t> field and the non preferred term is a 4</a:t>
            </a:r>
            <a:r>
              <a:rPr lang="en-US" dirty="0">
                <a:highlight>
                  <a:srgbClr val="FFFF00"/>
                </a:highlight>
              </a:rPr>
              <a:t>30</a:t>
            </a:r>
            <a:r>
              <a:rPr lang="en-US" dirty="0"/>
              <a:t>.</a:t>
            </a:r>
          </a:p>
        </p:txBody>
      </p:sp>
      <p:sp>
        <p:nvSpPr>
          <p:cNvPr id="7" name="Rectangle 6">
            <a:extLst>
              <a:ext uri="{FF2B5EF4-FFF2-40B4-BE49-F238E27FC236}">
                <a16:creationId xmlns:a16="http://schemas.microsoft.com/office/drawing/2014/main" id="{91CE8FDC-E679-4EB0-ADD2-8FAE8CFDA208}"/>
              </a:ext>
            </a:extLst>
          </p:cNvPr>
          <p:cNvSpPr/>
          <p:nvPr/>
        </p:nvSpPr>
        <p:spPr>
          <a:xfrm>
            <a:off x="5220072" y="2683867"/>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773B484-556E-4066-88EE-DB50B65C42EA}"/>
              </a:ext>
            </a:extLst>
          </p:cNvPr>
          <p:cNvSpPr/>
          <p:nvPr/>
        </p:nvSpPr>
        <p:spPr>
          <a:xfrm>
            <a:off x="5220072" y="3651870"/>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8BD565-BD55-43BB-938F-E36F5C3F5298}"/>
              </a:ext>
            </a:extLst>
          </p:cNvPr>
          <p:cNvSpPr/>
          <p:nvPr/>
        </p:nvSpPr>
        <p:spPr>
          <a:xfrm>
            <a:off x="107504" y="4494700"/>
            <a:ext cx="288032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5F786F63-B11C-4B98-9E1A-4C0902F7AAA8}"/>
              </a:ext>
            </a:extLst>
          </p:cNvPr>
          <p:cNvSpPr>
            <a:spLocks noGrp="1"/>
          </p:cNvSpPr>
          <p:nvPr>
            <p:ph type="title"/>
          </p:nvPr>
        </p:nvSpPr>
        <p:spPr>
          <a:xfrm>
            <a:off x="251520" y="70415"/>
            <a:ext cx="8784976" cy="576064"/>
          </a:xfrm>
        </p:spPr>
        <p:txBody>
          <a:bodyPr>
            <a:noAutofit/>
          </a:bodyPr>
          <a:lstStyle/>
          <a:p>
            <a:r>
              <a:rPr lang="en-US" sz="2000" dirty="0"/>
              <a:t>Preferred Term Correction - BIB heading found no authorized term – Example 2</a:t>
            </a:r>
            <a:endParaRPr lang="en-US" sz="2000" dirty="0">
              <a:solidFill>
                <a:srgbClr val="FF0000"/>
              </a:solidFill>
            </a:endParaRPr>
          </a:p>
        </p:txBody>
      </p:sp>
    </p:spTree>
    <p:extLst>
      <p:ext uri="{BB962C8B-B14F-4D97-AF65-F5344CB8AC3E}">
        <p14:creationId xmlns:p14="http://schemas.microsoft.com/office/powerpoint/2010/main" val="28194202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0" y="3319778"/>
            <a:ext cx="9126077" cy="1240583"/>
          </a:xfrm>
        </p:spPr>
        <p:txBody>
          <a:bodyPr/>
          <a:lstStyle/>
          <a:p>
            <a:pPr algn="ctr"/>
            <a:r>
              <a:rPr lang="en-US" sz="2200" dirty="0"/>
              <a:t>Linking  - BIB heading found multiple matching AUT headings (ambiguous) </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44</a:t>
            </a:fld>
            <a:endParaRPr lang="en-US" dirty="0"/>
          </a:p>
        </p:txBody>
      </p:sp>
      <p:pic>
        <p:nvPicPr>
          <p:cNvPr id="8" name="Picture 7">
            <a:extLst>
              <a:ext uri="{FF2B5EF4-FFF2-40B4-BE49-F238E27FC236}">
                <a16:creationId xmlns:a16="http://schemas.microsoft.com/office/drawing/2014/main" id="{D1804D14-9ED5-4A55-ADD7-34929D884715}"/>
              </a:ext>
            </a:extLst>
          </p:cNvPr>
          <p:cNvPicPr>
            <a:picLocks noChangeAspect="1"/>
          </p:cNvPicPr>
          <p:nvPr/>
        </p:nvPicPr>
        <p:blipFill>
          <a:blip r:embed="rId2"/>
          <a:stretch>
            <a:fillRect/>
          </a:stretch>
        </p:blipFill>
        <p:spPr>
          <a:xfrm>
            <a:off x="2267745" y="0"/>
            <a:ext cx="2952328" cy="3150471"/>
          </a:xfrm>
          <a:prstGeom prst="rect">
            <a:avLst/>
          </a:prstGeom>
        </p:spPr>
      </p:pic>
      <p:pic>
        <p:nvPicPr>
          <p:cNvPr id="9" name="Picture 8" descr="A person sitting at a table using a computer&#10;&#10;Description automatically generated">
            <a:extLst>
              <a:ext uri="{FF2B5EF4-FFF2-40B4-BE49-F238E27FC236}">
                <a16:creationId xmlns:a16="http://schemas.microsoft.com/office/drawing/2014/main" id="{05A147D4-DF18-4275-AB08-BD2DD62DD3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1" y="138"/>
            <a:ext cx="5398815" cy="3149309"/>
          </a:xfrm>
          <a:prstGeom prst="rect">
            <a:avLst/>
          </a:prstGeom>
        </p:spPr>
      </p:pic>
    </p:spTree>
    <p:extLst>
      <p:ext uri="{BB962C8B-B14F-4D97-AF65-F5344CB8AC3E}">
        <p14:creationId xmlns:p14="http://schemas.microsoft.com/office/powerpoint/2010/main" val="3824028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45</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2016223"/>
          </a:xfrm>
        </p:spPr>
        <p:txBody>
          <a:bodyPr>
            <a:normAutofit/>
          </a:bodyPr>
          <a:lstStyle/>
          <a:p>
            <a:r>
              <a:rPr lang="en-US" dirty="0"/>
              <a:t>Type: Linking – BIB heading found multiple matching AUT headings (ambiguous) </a:t>
            </a:r>
          </a:p>
          <a:p>
            <a:r>
              <a:rPr lang="en-US" dirty="0"/>
              <a:t>This is defined as follows</a:t>
            </a:r>
          </a:p>
        </p:txBody>
      </p:sp>
      <p:sp>
        <p:nvSpPr>
          <p:cNvPr id="8" name="Title 2">
            <a:extLst>
              <a:ext uri="{FF2B5EF4-FFF2-40B4-BE49-F238E27FC236}">
                <a16:creationId xmlns:a16="http://schemas.microsoft.com/office/drawing/2014/main" id="{81787689-5453-4830-BF6D-5D3358BA773A}"/>
              </a:ext>
            </a:extLst>
          </p:cNvPr>
          <p:cNvSpPr>
            <a:spLocks noGrp="1"/>
          </p:cNvSpPr>
          <p:nvPr>
            <p:ph type="title"/>
          </p:nvPr>
        </p:nvSpPr>
        <p:spPr>
          <a:xfrm>
            <a:off x="251520" y="70415"/>
            <a:ext cx="8784976" cy="576064"/>
          </a:xfrm>
        </p:spPr>
        <p:txBody>
          <a:bodyPr>
            <a:noAutofit/>
          </a:bodyPr>
          <a:lstStyle/>
          <a:p>
            <a:r>
              <a:rPr lang="en-US" sz="1800" dirty="0"/>
              <a:t>Linking - BIB heading found multiple matching AUT headings (ambiguous) – Example 1</a:t>
            </a:r>
            <a:endParaRPr lang="en-US" sz="1800" dirty="0">
              <a:solidFill>
                <a:srgbClr val="FF0000"/>
              </a:solidFill>
            </a:endParaRPr>
          </a:p>
        </p:txBody>
      </p:sp>
      <p:sp>
        <p:nvSpPr>
          <p:cNvPr id="9" name="TextBox 8">
            <a:extLst>
              <a:ext uri="{FF2B5EF4-FFF2-40B4-BE49-F238E27FC236}">
                <a16:creationId xmlns:a16="http://schemas.microsoft.com/office/drawing/2014/main" id="{088BD102-4CDA-4F58-8D9A-C6210856A970}"/>
              </a:ext>
            </a:extLst>
          </p:cNvPr>
          <p:cNvSpPr txBox="1"/>
          <p:nvPr/>
        </p:nvSpPr>
        <p:spPr>
          <a:xfrm>
            <a:off x="395536" y="2427734"/>
            <a:ext cx="8280920" cy="923330"/>
          </a:xfrm>
          <a:prstGeom prst="rect">
            <a:avLst/>
          </a:prstGeom>
          <a:noFill/>
          <a:ln>
            <a:solidFill>
              <a:schemeClr val="accent1"/>
            </a:solidFill>
          </a:ln>
        </p:spPr>
        <p:txBody>
          <a:bodyPr wrap="square" rtlCol="0">
            <a:spAutoFit/>
          </a:bodyPr>
          <a:lstStyle/>
          <a:p>
            <a:r>
              <a:rPr lang="en-US" dirty="0"/>
              <a:t>This option references attempts to find a link between a heading in the bibliographic record and an authority headings record. In some cases, multiple matches are found. You need to review the possible matches to decide which is the correct one.</a:t>
            </a:r>
          </a:p>
        </p:txBody>
      </p:sp>
    </p:spTree>
    <p:extLst>
      <p:ext uri="{BB962C8B-B14F-4D97-AF65-F5344CB8AC3E}">
        <p14:creationId xmlns:p14="http://schemas.microsoft.com/office/powerpoint/2010/main" val="1143948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46</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2016223"/>
          </a:xfrm>
        </p:spPr>
        <p:txBody>
          <a:bodyPr>
            <a:normAutofit/>
          </a:bodyPr>
          <a:lstStyle/>
          <a:p>
            <a:r>
              <a:rPr lang="en-US" dirty="0"/>
              <a:t>In this example text "Shapiro, Helen" is in field 100 and should match one entry in the LCSH vocabulary, but has multiple matches</a:t>
            </a:r>
          </a:p>
        </p:txBody>
      </p:sp>
      <p:pic>
        <p:nvPicPr>
          <p:cNvPr id="5" name="Picture 4">
            <a:extLst>
              <a:ext uri="{FF2B5EF4-FFF2-40B4-BE49-F238E27FC236}">
                <a16:creationId xmlns:a16="http://schemas.microsoft.com/office/drawing/2014/main" id="{282EE0DF-942E-4C13-9F28-257755B2355A}"/>
              </a:ext>
            </a:extLst>
          </p:cNvPr>
          <p:cNvPicPr>
            <a:picLocks noChangeAspect="1"/>
          </p:cNvPicPr>
          <p:nvPr/>
        </p:nvPicPr>
        <p:blipFill>
          <a:blip r:embed="rId2"/>
          <a:stretch>
            <a:fillRect/>
          </a:stretch>
        </p:blipFill>
        <p:spPr>
          <a:xfrm>
            <a:off x="0" y="2938283"/>
            <a:ext cx="9144000" cy="1649691"/>
          </a:xfrm>
          <a:prstGeom prst="rect">
            <a:avLst/>
          </a:prstGeom>
          <a:ln>
            <a:solidFill>
              <a:schemeClr val="accent1"/>
            </a:solidFill>
          </a:ln>
        </p:spPr>
      </p:pic>
      <p:sp>
        <p:nvSpPr>
          <p:cNvPr id="8" name="Title 2">
            <a:extLst>
              <a:ext uri="{FF2B5EF4-FFF2-40B4-BE49-F238E27FC236}">
                <a16:creationId xmlns:a16="http://schemas.microsoft.com/office/drawing/2014/main" id="{81787689-5453-4830-BF6D-5D3358BA773A}"/>
              </a:ext>
            </a:extLst>
          </p:cNvPr>
          <p:cNvSpPr>
            <a:spLocks noGrp="1"/>
          </p:cNvSpPr>
          <p:nvPr>
            <p:ph type="title"/>
          </p:nvPr>
        </p:nvSpPr>
        <p:spPr>
          <a:xfrm>
            <a:off x="251520" y="70415"/>
            <a:ext cx="8784976" cy="576064"/>
          </a:xfrm>
        </p:spPr>
        <p:txBody>
          <a:bodyPr>
            <a:noAutofit/>
          </a:bodyPr>
          <a:lstStyle/>
          <a:p>
            <a:r>
              <a:rPr lang="en-US" sz="1800" dirty="0"/>
              <a:t>Linking - BIB heading found multiple matching AUT headings (ambiguous) – Example 1</a:t>
            </a:r>
            <a:endParaRPr lang="en-US" sz="1800" dirty="0">
              <a:solidFill>
                <a:srgbClr val="FF0000"/>
              </a:solidFill>
            </a:endParaRPr>
          </a:p>
        </p:txBody>
      </p:sp>
    </p:spTree>
    <p:extLst>
      <p:ext uri="{BB962C8B-B14F-4D97-AF65-F5344CB8AC3E}">
        <p14:creationId xmlns:p14="http://schemas.microsoft.com/office/powerpoint/2010/main" val="9019303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8DBFAF-4FF1-4847-A96B-384F5B43CCD9}"/>
              </a:ext>
            </a:extLst>
          </p:cNvPr>
          <p:cNvPicPr>
            <a:picLocks noChangeAspect="1"/>
          </p:cNvPicPr>
          <p:nvPr/>
        </p:nvPicPr>
        <p:blipFill>
          <a:blip r:embed="rId2"/>
          <a:stretch>
            <a:fillRect/>
          </a:stretch>
        </p:blipFill>
        <p:spPr>
          <a:xfrm>
            <a:off x="0" y="1981831"/>
            <a:ext cx="9144000" cy="1958071"/>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47</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2016223"/>
          </a:xfrm>
        </p:spPr>
        <p:txBody>
          <a:bodyPr>
            <a:normAutofit/>
          </a:bodyPr>
          <a:lstStyle/>
          <a:p>
            <a:r>
              <a:rPr lang="en-US" dirty="0"/>
              <a:t>From the authority control task list we will click "Edit" to get to the list of authority headings</a:t>
            </a:r>
          </a:p>
        </p:txBody>
      </p:sp>
      <p:sp>
        <p:nvSpPr>
          <p:cNvPr id="7" name="Rectangle 6">
            <a:extLst>
              <a:ext uri="{FF2B5EF4-FFF2-40B4-BE49-F238E27FC236}">
                <a16:creationId xmlns:a16="http://schemas.microsoft.com/office/drawing/2014/main" id="{91CE8FDC-E679-4EB0-ADD2-8FAE8CFDA208}"/>
              </a:ext>
            </a:extLst>
          </p:cNvPr>
          <p:cNvSpPr/>
          <p:nvPr/>
        </p:nvSpPr>
        <p:spPr>
          <a:xfrm>
            <a:off x="7545594" y="3414580"/>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2D572CAE-EE85-467E-B58B-B8BB3B37C661}"/>
              </a:ext>
            </a:extLst>
          </p:cNvPr>
          <p:cNvSpPr>
            <a:spLocks noGrp="1"/>
          </p:cNvSpPr>
          <p:nvPr>
            <p:ph type="title"/>
          </p:nvPr>
        </p:nvSpPr>
        <p:spPr>
          <a:xfrm>
            <a:off x="251520" y="70415"/>
            <a:ext cx="8784976" cy="576064"/>
          </a:xfrm>
        </p:spPr>
        <p:txBody>
          <a:bodyPr>
            <a:noAutofit/>
          </a:bodyPr>
          <a:lstStyle/>
          <a:p>
            <a:r>
              <a:rPr lang="en-US" sz="1800" dirty="0"/>
              <a:t>Linking - BIB heading found multiple matching AUT headings (ambiguous) – Example 1</a:t>
            </a:r>
            <a:endParaRPr lang="en-US" sz="1800" dirty="0">
              <a:solidFill>
                <a:srgbClr val="FF0000"/>
              </a:solidFill>
            </a:endParaRPr>
          </a:p>
        </p:txBody>
      </p:sp>
    </p:spTree>
    <p:extLst>
      <p:ext uri="{BB962C8B-B14F-4D97-AF65-F5344CB8AC3E}">
        <p14:creationId xmlns:p14="http://schemas.microsoft.com/office/powerpoint/2010/main" val="16894335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F28FA1-B6A3-48F2-8DE0-28E8E2875DED}"/>
              </a:ext>
            </a:extLst>
          </p:cNvPr>
          <p:cNvPicPr>
            <a:picLocks noChangeAspect="1"/>
          </p:cNvPicPr>
          <p:nvPr/>
        </p:nvPicPr>
        <p:blipFill>
          <a:blip r:embed="rId2"/>
          <a:stretch>
            <a:fillRect/>
          </a:stretch>
        </p:blipFill>
        <p:spPr>
          <a:xfrm>
            <a:off x="0" y="1995686"/>
            <a:ext cx="9144000" cy="23336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48</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955047"/>
          </a:xfrm>
        </p:spPr>
        <p:txBody>
          <a:bodyPr>
            <a:normAutofit/>
          </a:bodyPr>
          <a:lstStyle/>
          <a:p>
            <a:r>
              <a:rPr lang="en-US" dirty="0"/>
              <a:t>The text "Shapiro, Helen" appears multiple times with different dates.  It was entered in the bibliographic record without dates. </a:t>
            </a:r>
          </a:p>
        </p:txBody>
      </p:sp>
      <p:sp>
        <p:nvSpPr>
          <p:cNvPr id="9" name="Rectangle 8">
            <a:extLst>
              <a:ext uri="{FF2B5EF4-FFF2-40B4-BE49-F238E27FC236}">
                <a16:creationId xmlns:a16="http://schemas.microsoft.com/office/drawing/2014/main" id="{CFACA3A6-105D-4572-BD57-DE71B3EFBBF2}"/>
              </a:ext>
            </a:extLst>
          </p:cNvPr>
          <p:cNvSpPr/>
          <p:nvPr/>
        </p:nvSpPr>
        <p:spPr>
          <a:xfrm>
            <a:off x="82277" y="1995686"/>
            <a:ext cx="2664296" cy="2984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7BE50D-BF16-44E8-91CA-A92E84760FCB}"/>
              </a:ext>
            </a:extLst>
          </p:cNvPr>
          <p:cNvSpPr/>
          <p:nvPr/>
        </p:nvSpPr>
        <p:spPr>
          <a:xfrm>
            <a:off x="72008" y="3507852"/>
            <a:ext cx="2664296" cy="8640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A0BB9F33-5F1E-48D1-A49B-9249640D5A0F}"/>
              </a:ext>
            </a:extLst>
          </p:cNvPr>
          <p:cNvSpPr>
            <a:spLocks noGrp="1"/>
          </p:cNvSpPr>
          <p:nvPr>
            <p:ph type="title"/>
          </p:nvPr>
        </p:nvSpPr>
        <p:spPr>
          <a:xfrm>
            <a:off x="251520" y="70415"/>
            <a:ext cx="8784976" cy="576064"/>
          </a:xfrm>
        </p:spPr>
        <p:txBody>
          <a:bodyPr>
            <a:noAutofit/>
          </a:bodyPr>
          <a:lstStyle/>
          <a:p>
            <a:r>
              <a:rPr lang="en-US" sz="1800" dirty="0"/>
              <a:t>Linking - BIB heading found multiple matching AUT headings (ambiguous) – Example 1</a:t>
            </a:r>
            <a:endParaRPr lang="en-US" sz="1800" dirty="0">
              <a:solidFill>
                <a:srgbClr val="FF0000"/>
              </a:solidFill>
            </a:endParaRPr>
          </a:p>
        </p:txBody>
      </p:sp>
    </p:spTree>
    <p:extLst>
      <p:ext uri="{BB962C8B-B14F-4D97-AF65-F5344CB8AC3E}">
        <p14:creationId xmlns:p14="http://schemas.microsoft.com/office/powerpoint/2010/main" val="29699814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49</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2016223"/>
          </a:xfrm>
        </p:spPr>
        <p:txBody>
          <a:bodyPr>
            <a:normAutofit/>
          </a:bodyPr>
          <a:lstStyle/>
          <a:p>
            <a:r>
              <a:rPr lang="en-US" dirty="0"/>
              <a:t>Type: Linking – BIB heading found multiple matching AUT headings (ambiguous) </a:t>
            </a:r>
          </a:p>
          <a:p>
            <a:r>
              <a:rPr lang="en-US" dirty="0"/>
              <a:t>In this example text "C (Computer program language)" is in field 650 and should match one entry in the LCSH vocabulary, but has multiple matches</a:t>
            </a:r>
          </a:p>
        </p:txBody>
      </p:sp>
      <p:pic>
        <p:nvPicPr>
          <p:cNvPr id="6" name="Picture 5">
            <a:extLst>
              <a:ext uri="{FF2B5EF4-FFF2-40B4-BE49-F238E27FC236}">
                <a16:creationId xmlns:a16="http://schemas.microsoft.com/office/drawing/2014/main" id="{3EDC3FB4-4AE9-4091-A7B9-DB3125838196}"/>
              </a:ext>
            </a:extLst>
          </p:cNvPr>
          <p:cNvPicPr>
            <a:picLocks noChangeAspect="1"/>
          </p:cNvPicPr>
          <p:nvPr/>
        </p:nvPicPr>
        <p:blipFill>
          <a:blip r:embed="rId2"/>
          <a:stretch>
            <a:fillRect/>
          </a:stretch>
        </p:blipFill>
        <p:spPr>
          <a:xfrm>
            <a:off x="0" y="3108289"/>
            <a:ext cx="9144000" cy="1623701"/>
          </a:xfrm>
          <a:prstGeom prst="rect">
            <a:avLst/>
          </a:prstGeom>
          <a:ln>
            <a:solidFill>
              <a:schemeClr val="accent1"/>
            </a:solidFill>
          </a:ln>
        </p:spPr>
      </p:pic>
      <p:sp>
        <p:nvSpPr>
          <p:cNvPr id="8" name="Title 2">
            <a:extLst>
              <a:ext uri="{FF2B5EF4-FFF2-40B4-BE49-F238E27FC236}">
                <a16:creationId xmlns:a16="http://schemas.microsoft.com/office/drawing/2014/main" id="{C02E676C-BF54-4DC0-892C-0CE7A5C69226}"/>
              </a:ext>
            </a:extLst>
          </p:cNvPr>
          <p:cNvSpPr>
            <a:spLocks noGrp="1"/>
          </p:cNvSpPr>
          <p:nvPr>
            <p:ph type="title"/>
          </p:nvPr>
        </p:nvSpPr>
        <p:spPr>
          <a:xfrm>
            <a:off x="251520" y="70415"/>
            <a:ext cx="8784976" cy="576064"/>
          </a:xfrm>
        </p:spPr>
        <p:txBody>
          <a:bodyPr>
            <a:noAutofit/>
          </a:bodyPr>
          <a:lstStyle/>
          <a:p>
            <a:r>
              <a:rPr lang="en-US" sz="1800" dirty="0"/>
              <a:t>Linking - BIB heading found multiple matching AUT headings (ambiguous) – Example 2</a:t>
            </a:r>
            <a:endParaRPr lang="en-US" sz="1800" dirty="0">
              <a:solidFill>
                <a:srgbClr val="FF0000"/>
              </a:solidFill>
            </a:endParaRPr>
          </a:p>
        </p:txBody>
      </p:sp>
    </p:spTree>
    <p:extLst>
      <p:ext uri="{BB962C8B-B14F-4D97-AF65-F5344CB8AC3E}">
        <p14:creationId xmlns:p14="http://schemas.microsoft.com/office/powerpoint/2010/main" val="469049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The Authority Control Task List </a:t>
            </a:r>
          </a:p>
          <a:p>
            <a:pPr lvl="1"/>
            <a:r>
              <a:rPr lang="en-US" sz="2400" dirty="0"/>
              <a:t>Aids the staff user in managing cataloging maintenance tasks. </a:t>
            </a:r>
          </a:p>
          <a:p>
            <a:pPr lvl="1"/>
            <a:r>
              <a:rPr lang="en-US" sz="2400" dirty="0"/>
              <a:t>Highlights authority headings updates that require manual intervention. </a:t>
            </a:r>
          </a:p>
          <a:p>
            <a:endParaRPr lang="en-US" dirty="0"/>
          </a:p>
          <a:p>
            <a:endParaRPr lang="en-US" dirty="0"/>
          </a:p>
        </p:txBody>
      </p:sp>
    </p:spTree>
    <p:extLst>
      <p:ext uri="{BB962C8B-B14F-4D97-AF65-F5344CB8AC3E}">
        <p14:creationId xmlns:p14="http://schemas.microsoft.com/office/powerpoint/2010/main" val="11242151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F46CAE-F68E-4CCA-AD92-EC0B377C82A6}"/>
              </a:ext>
            </a:extLst>
          </p:cNvPr>
          <p:cNvPicPr>
            <a:picLocks noChangeAspect="1"/>
          </p:cNvPicPr>
          <p:nvPr/>
        </p:nvPicPr>
        <p:blipFill>
          <a:blip r:embed="rId2"/>
          <a:stretch>
            <a:fillRect/>
          </a:stretch>
        </p:blipFill>
        <p:spPr>
          <a:xfrm>
            <a:off x="0" y="1837019"/>
            <a:ext cx="9144000" cy="2174891"/>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50</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2016223"/>
          </a:xfrm>
        </p:spPr>
        <p:txBody>
          <a:bodyPr>
            <a:normAutofit/>
          </a:bodyPr>
          <a:lstStyle/>
          <a:p>
            <a:r>
              <a:rPr lang="en-US" dirty="0"/>
              <a:t>From the authority control task list we will click "Edit" to get to the list of authority headings </a:t>
            </a:r>
          </a:p>
        </p:txBody>
      </p:sp>
      <p:sp>
        <p:nvSpPr>
          <p:cNvPr id="7" name="Rectangle 6">
            <a:extLst>
              <a:ext uri="{FF2B5EF4-FFF2-40B4-BE49-F238E27FC236}">
                <a16:creationId xmlns:a16="http://schemas.microsoft.com/office/drawing/2014/main" id="{91CE8FDC-E679-4EB0-ADD2-8FAE8CFDA208}"/>
              </a:ext>
            </a:extLst>
          </p:cNvPr>
          <p:cNvSpPr/>
          <p:nvPr/>
        </p:nvSpPr>
        <p:spPr>
          <a:xfrm>
            <a:off x="7545594" y="3291830"/>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1C7DF5A9-BC2E-46DE-934F-8AF0EAECF5D4}"/>
              </a:ext>
            </a:extLst>
          </p:cNvPr>
          <p:cNvSpPr>
            <a:spLocks noGrp="1"/>
          </p:cNvSpPr>
          <p:nvPr>
            <p:ph type="title"/>
          </p:nvPr>
        </p:nvSpPr>
        <p:spPr>
          <a:xfrm>
            <a:off x="251520" y="70415"/>
            <a:ext cx="8784976" cy="576064"/>
          </a:xfrm>
        </p:spPr>
        <p:txBody>
          <a:bodyPr>
            <a:noAutofit/>
          </a:bodyPr>
          <a:lstStyle/>
          <a:p>
            <a:r>
              <a:rPr lang="en-US" sz="1800" dirty="0"/>
              <a:t>Linking - BIB heading found multiple matching AUT headings (ambiguous) – Example 2</a:t>
            </a:r>
            <a:endParaRPr lang="en-US" sz="1800" dirty="0">
              <a:solidFill>
                <a:srgbClr val="FF0000"/>
              </a:solidFill>
            </a:endParaRPr>
          </a:p>
        </p:txBody>
      </p:sp>
    </p:spTree>
    <p:extLst>
      <p:ext uri="{BB962C8B-B14F-4D97-AF65-F5344CB8AC3E}">
        <p14:creationId xmlns:p14="http://schemas.microsoft.com/office/powerpoint/2010/main" val="24409644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51</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2016223"/>
          </a:xfrm>
        </p:spPr>
        <p:txBody>
          <a:bodyPr>
            <a:normAutofit/>
          </a:bodyPr>
          <a:lstStyle/>
          <a:p>
            <a:r>
              <a:rPr lang="en-US" dirty="0"/>
              <a:t>The text "C (Computer program language)" would also match text "C++ (Computer program language)" and text "C# (Computer program language)".  </a:t>
            </a:r>
          </a:p>
        </p:txBody>
      </p:sp>
      <p:sp>
        <p:nvSpPr>
          <p:cNvPr id="7" name="Rectangle 6">
            <a:extLst>
              <a:ext uri="{FF2B5EF4-FFF2-40B4-BE49-F238E27FC236}">
                <a16:creationId xmlns:a16="http://schemas.microsoft.com/office/drawing/2014/main" id="{91CE8FDC-E679-4EB0-ADD2-8FAE8CFDA208}"/>
              </a:ext>
            </a:extLst>
          </p:cNvPr>
          <p:cNvSpPr/>
          <p:nvPr/>
        </p:nvSpPr>
        <p:spPr>
          <a:xfrm>
            <a:off x="7545594" y="3291830"/>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E4A3351-267F-43CB-8838-12E163EB3456}"/>
              </a:ext>
            </a:extLst>
          </p:cNvPr>
          <p:cNvPicPr>
            <a:picLocks noChangeAspect="1"/>
          </p:cNvPicPr>
          <p:nvPr/>
        </p:nvPicPr>
        <p:blipFill>
          <a:blip r:embed="rId2"/>
          <a:stretch>
            <a:fillRect/>
          </a:stretch>
        </p:blipFill>
        <p:spPr>
          <a:xfrm>
            <a:off x="0" y="2129245"/>
            <a:ext cx="9144000" cy="2242705"/>
          </a:xfrm>
          <a:prstGeom prst="rect">
            <a:avLst/>
          </a:prstGeom>
          <a:ln>
            <a:solidFill>
              <a:schemeClr val="accent1"/>
            </a:solidFill>
          </a:ln>
        </p:spPr>
      </p:pic>
      <p:sp>
        <p:nvSpPr>
          <p:cNvPr id="8" name="TextBox 7">
            <a:extLst>
              <a:ext uri="{FF2B5EF4-FFF2-40B4-BE49-F238E27FC236}">
                <a16:creationId xmlns:a16="http://schemas.microsoft.com/office/drawing/2014/main" id="{156A7247-E976-4893-AEEB-D970CC5E7F97}"/>
              </a:ext>
            </a:extLst>
          </p:cNvPr>
          <p:cNvSpPr txBox="1"/>
          <p:nvPr/>
        </p:nvSpPr>
        <p:spPr>
          <a:xfrm>
            <a:off x="3491880" y="3579862"/>
            <a:ext cx="3312368" cy="646331"/>
          </a:xfrm>
          <a:prstGeom prst="rect">
            <a:avLst/>
          </a:prstGeom>
          <a:noFill/>
          <a:ln>
            <a:solidFill>
              <a:schemeClr val="accent1"/>
            </a:solidFill>
          </a:ln>
        </p:spPr>
        <p:txBody>
          <a:bodyPr wrap="square" rtlCol="0">
            <a:spAutoFit/>
          </a:bodyPr>
          <a:lstStyle/>
          <a:p>
            <a:r>
              <a:rPr lang="en-US" dirty="0"/>
              <a:t>The + and # are not used in the matching</a:t>
            </a:r>
          </a:p>
        </p:txBody>
      </p:sp>
      <p:sp>
        <p:nvSpPr>
          <p:cNvPr id="9" name="Rectangle 8">
            <a:extLst>
              <a:ext uri="{FF2B5EF4-FFF2-40B4-BE49-F238E27FC236}">
                <a16:creationId xmlns:a16="http://schemas.microsoft.com/office/drawing/2014/main" id="{CFACA3A6-105D-4572-BD57-DE71B3EFBBF2}"/>
              </a:ext>
            </a:extLst>
          </p:cNvPr>
          <p:cNvSpPr/>
          <p:nvPr/>
        </p:nvSpPr>
        <p:spPr>
          <a:xfrm>
            <a:off x="179512" y="2129245"/>
            <a:ext cx="2664296" cy="2984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7BE50D-BF16-44E8-91CA-A92E84760FCB}"/>
              </a:ext>
            </a:extLst>
          </p:cNvPr>
          <p:cNvSpPr/>
          <p:nvPr/>
        </p:nvSpPr>
        <p:spPr>
          <a:xfrm>
            <a:off x="72008" y="3507852"/>
            <a:ext cx="2664296" cy="8640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a:extLst>
              <a:ext uri="{FF2B5EF4-FFF2-40B4-BE49-F238E27FC236}">
                <a16:creationId xmlns:a16="http://schemas.microsoft.com/office/drawing/2014/main" id="{FD0AFA9D-29DE-4EAE-B3A7-9871481470AA}"/>
              </a:ext>
            </a:extLst>
          </p:cNvPr>
          <p:cNvSpPr>
            <a:spLocks noGrp="1"/>
          </p:cNvSpPr>
          <p:nvPr>
            <p:ph type="title"/>
          </p:nvPr>
        </p:nvSpPr>
        <p:spPr>
          <a:xfrm>
            <a:off x="251520" y="70415"/>
            <a:ext cx="8784976" cy="576064"/>
          </a:xfrm>
        </p:spPr>
        <p:txBody>
          <a:bodyPr>
            <a:noAutofit/>
          </a:bodyPr>
          <a:lstStyle/>
          <a:p>
            <a:r>
              <a:rPr lang="en-US" sz="1800" dirty="0"/>
              <a:t>Linking - BIB heading found multiple matching AUT headings (ambiguous) – Example 2</a:t>
            </a:r>
            <a:endParaRPr lang="en-US" sz="1800" dirty="0">
              <a:solidFill>
                <a:srgbClr val="FF0000"/>
              </a:solidFill>
            </a:endParaRPr>
          </a:p>
        </p:txBody>
      </p:sp>
    </p:spTree>
    <p:extLst>
      <p:ext uri="{BB962C8B-B14F-4D97-AF65-F5344CB8AC3E}">
        <p14:creationId xmlns:p14="http://schemas.microsoft.com/office/powerpoint/2010/main" val="40317261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600" dirty="0"/>
              <a:t>AUT Record deleted – Unlinked BIB heading </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52</a:t>
            </a:fld>
            <a:endParaRPr lang="en-US" dirty="0"/>
          </a:p>
        </p:txBody>
      </p:sp>
      <p:pic>
        <p:nvPicPr>
          <p:cNvPr id="8" name="Picture 7">
            <a:extLst>
              <a:ext uri="{FF2B5EF4-FFF2-40B4-BE49-F238E27FC236}">
                <a16:creationId xmlns:a16="http://schemas.microsoft.com/office/drawing/2014/main" id="{D1804D14-9ED5-4A55-ADD7-34929D884715}"/>
              </a:ext>
            </a:extLst>
          </p:cNvPr>
          <p:cNvPicPr>
            <a:picLocks noChangeAspect="1"/>
          </p:cNvPicPr>
          <p:nvPr/>
        </p:nvPicPr>
        <p:blipFill>
          <a:blip r:embed="rId2"/>
          <a:stretch>
            <a:fillRect/>
          </a:stretch>
        </p:blipFill>
        <p:spPr>
          <a:xfrm>
            <a:off x="2267745" y="0"/>
            <a:ext cx="2952328" cy="3150471"/>
          </a:xfrm>
          <a:prstGeom prst="rect">
            <a:avLst/>
          </a:prstGeom>
        </p:spPr>
      </p:pic>
      <p:pic>
        <p:nvPicPr>
          <p:cNvPr id="5" name="Picture 4" descr="A person sitting at a desk looking at a computer&#10;&#10;Description automatically generated">
            <a:extLst>
              <a:ext uri="{FF2B5EF4-FFF2-40B4-BE49-F238E27FC236}">
                <a16:creationId xmlns:a16="http://schemas.microsoft.com/office/drawing/2014/main" id="{FC8C67C4-DD12-4B71-ACF1-2D7F229ED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21419"/>
            <a:ext cx="5364088" cy="3129051"/>
          </a:xfrm>
          <a:prstGeom prst="rect">
            <a:avLst/>
          </a:prstGeom>
        </p:spPr>
      </p:pic>
    </p:spTree>
    <p:extLst>
      <p:ext uri="{BB962C8B-B14F-4D97-AF65-F5344CB8AC3E}">
        <p14:creationId xmlns:p14="http://schemas.microsoft.com/office/powerpoint/2010/main" val="35485279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395536" y="70415"/>
            <a:ext cx="8640960" cy="576064"/>
          </a:xfrm>
        </p:spPr>
        <p:txBody>
          <a:bodyPr>
            <a:normAutofit/>
          </a:bodyPr>
          <a:lstStyle/>
          <a:p>
            <a:r>
              <a:rPr lang="en-US" dirty="0"/>
              <a:t>AUT Record deleted – Unlinked BIB heading – example 1</a:t>
            </a:r>
            <a:endParaRPr lang="en-US" dirty="0">
              <a:solidFill>
                <a:srgbClr val="FF0000"/>
              </a:solidFill>
            </a:endParaRP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2016223"/>
          </a:xfrm>
        </p:spPr>
        <p:txBody>
          <a:bodyPr>
            <a:normAutofit/>
          </a:bodyPr>
          <a:lstStyle/>
          <a:p>
            <a:r>
              <a:rPr lang="en-US" dirty="0"/>
              <a:t>Type: AUT Record deleted – Unlinked BIB heading</a:t>
            </a:r>
          </a:p>
          <a:p>
            <a:r>
              <a:rPr lang="en-US" dirty="0"/>
              <a:t>This is defined as follows</a:t>
            </a:r>
          </a:p>
        </p:txBody>
      </p:sp>
      <p:sp>
        <p:nvSpPr>
          <p:cNvPr id="9" name="TextBox 8">
            <a:extLst>
              <a:ext uri="{FF2B5EF4-FFF2-40B4-BE49-F238E27FC236}">
                <a16:creationId xmlns:a16="http://schemas.microsoft.com/office/drawing/2014/main" id="{475BF4FB-3DF0-48B8-9949-B29AB24856E0}"/>
              </a:ext>
            </a:extLst>
          </p:cNvPr>
          <p:cNvSpPr txBox="1"/>
          <p:nvPr/>
        </p:nvSpPr>
        <p:spPr>
          <a:xfrm>
            <a:off x="395536" y="2211710"/>
            <a:ext cx="8208912" cy="646331"/>
          </a:xfrm>
          <a:prstGeom prst="rect">
            <a:avLst/>
          </a:prstGeom>
          <a:noFill/>
          <a:ln>
            <a:solidFill>
              <a:schemeClr val="accent1"/>
            </a:solidFill>
          </a:ln>
        </p:spPr>
        <p:txBody>
          <a:bodyPr wrap="square" rtlCol="0">
            <a:spAutoFit/>
          </a:bodyPr>
          <a:lstStyle/>
          <a:p>
            <a:r>
              <a:rPr lang="en-US" dirty="0"/>
              <a:t>This option references authority records that have been deleted and manual handling may be needed.</a:t>
            </a:r>
          </a:p>
        </p:txBody>
      </p:sp>
    </p:spTree>
    <p:extLst>
      <p:ext uri="{BB962C8B-B14F-4D97-AF65-F5344CB8AC3E}">
        <p14:creationId xmlns:p14="http://schemas.microsoft.com/office/powerpoint/2010/main" val="22611503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395536" y="70415"/>
            <a:ext cx="8640960" cy="576064"/>
          </a:xfrm>
        </p:spPr>
        <p:txBody>
          <a:bodyPr>
            <a:normAutofit/>
          </a:bodyPr>
          <a:lstStyle/>
          <a:p>
            <a:r>
              <a:rPr lang="en-US" dirty="0"/>
              <a:t>AUT Record deleted – Unlinked BIB heading – example 1</a:t>
            </a:r>
            <a:endParaRPr lang="en-US" dirty="0">
              <a:solidFill>
                <a:srgbClr val="FF0000"/>
              </a:solidFill>
            </a:endParaRP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2016223"/>
          </a:xfrm>
        </p:spPr>
        <p:txBody>
          <a:bodyPr>
            <a:normAutofit/>
          </a:bodyPr>
          <a:lstStyle/>
          <a:p>
            <a:r>
              <a:rPr lang="en-US" dirty="0"/>
              <a:t>In this example the heading  "Chen, Shen," was linked to an authority record, but then the authority record was deleted and therefore the heading was unlinked.  </a:t>
            </a:r>
          </a:p>
        </p:txBody>
      </p:sp>
      <p:pic>
        <p:nvPicPr>
          <p:cNvPr id="5" name="Picture 4">
            <a:extLst>
              <a:ext uri="{FF2B5EF4-FFF2-40B4-BE49-F238E27FC236}">
                <a16:creationId xmlns:a16="http://schemas.microsoft.com/office/drawing/2014/main" id="{7E4012E5-D01B-4FE5-B797-5C8932BF93F4}"/>
              </a:ext>
            </a:extLst>
          </p:cNvPr>
          <p:cNvPicPr>
            <a:picLocks noChangeAspect="1"/>
          </p:cNvPicPr>
          <p:nvPr/>
        </p:nvPicPr>
        <p:blipFill>
          <a:blip r:embed="rId2"/>
          <a:stretch>
            <a:fillRect/>
          </a:stretch>
        </p:blipFill>
        <p:spPr>
          <a:xfrm>
            <a:off x="0" y="2915901"/>
            <a:ext cx="9144000" cy="1240025"/>
          </a:xfrm>
          <a:prstGeom prst="rect">
            <a:avLst/>
          </a:prstGeom>
          <a:ln>
            <a:solidFill>
              <a:schemeClr val="accent1"/>
            </a:solidFill>
          </a:ln>
        </p:spPr>
      </p:pic>
      <p:sp>
        <p:nvSpPr>
          <p:cNvPr id="7" name="Rectangle 6">
            <a:extLst>
              <a:ext uri="{FF2B5EF4-FFF2-40B4-BE49-F238E27FC236}">
                <a16:creationId xmlns:a16="http://schemas.microsoft.com/office/drawing/2014/main" id="{340A7966-2F05-482F-97B7-D70BDC4EB552}"/>
              </a:ext>
            </a:extLst>
          </p:cNvPr>
          <p:cNvSpPr/>
          <p:nvPr/>
        </p:nvSpPr>
        <p:spPr>
          <a:xfrm>
            <a:off x="611560" y="3291830"/>
            <a:ext cx="936104"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6F821FC-DE5E-45F3-B6EE-76BB01AD4107}"/>
              </a:ext>
            </a:extLst>
          </p:cNvPr>
          <p:cNvSpPr/>
          <p:nvPr/>
        </p:nvSpPr>
        <p:spPr>
          <a:xfrm>
            <a:off x="7524328" y="3507854"/>
            <a:ext cx="93610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75792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2870BC-F156-4F01-9F66-B2528A7942D0}"/>
              </a:ext>
            </a:extLst>
          </p:cNvPr>
          <p:cNvPicPr>
            <a:picLocks noChangeAspect="1"/>
          </p:cNvPicPr>
          <p:nvPr/>
        </p:nvPicPr>
        <p:blipFill>
          <a:blip r:embed="rId2"/>
          <a:stretch>
            <a:fillRect/>
          </a:stretch>
        </p:blipFill>
        <p:spPr>
          <a:xfrm>
            <a:off x="0" y="2023660"/>
            <a:ext cx="9144000" cy="2204274"/>
          </a:xfrm>
          <a:prstGeom prst="rect">
            <a:avLst/>
          </a:prstGeom>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55</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2016223"/>
          </a:xfrm>
        </p:spPr>
        <p:txBody>
          <a:bodyPr>
            <a:normAutofit/>
          </a:bodyPr>
          <a:lstStyle/>
          <a:p>
            <a:r>
              <a:rPr lang="en-US" dirty="0"/>
              <a:t>From the authority control task list we will click "Edit" to get to the record and see what happened</a:t>
            </a:r>
          </a:p>
        </p:txBody>
      </p:sp>
      <p:sp>
        <p:nvSpPr>
          <p:cNvPr id="7" name="Rectangle 6">
            <a:extLst>
              <a:ext uri="{FF2B5EF4-FFF2-40B4-BE49-F238E27FC236}">
                <a16:creationId xmlns:a16="http://schemas.microsoft.com/office/drawing/2014/main" id="{91CE8FDC-E679-4EB0-ADD2-8FAE8CFDA208}"/>
              </a:ext>
            </a:extLst>
          </p:cNvPr>
          <p:cNvSpPr/>
          <p:nvPr/>
        </p:nvSpPr>
        <p:spPr>
          <a:xfrm>
            <a:off x="7545594" y="3291830"/>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3B2FAC27-4C42-4F8C-98F4-7D4EFC5AD64A}"/>
              </a:ext>
            </a:extLst>
          </p:cNvPr>
          <p:cNvSpPr>
            <a:spLocks noGrp="1"/>
          </p:cNvSpPr>
          <p:nvPr>
            <p:ph type="title"/>
          </p:nvPr>
        </p:nvSpPr>
        <p:spPr>
          <a:xfrm>
            <a:off x="395536" y="70415"/>
            <a:ext cx="8640960" cy="576064"/>
          </a:xfrm>
        </p:spPr>
        <p:txBody>
          <a:bodyPr>
            <a:normAutofit/>
          </a:bodyPr>
          <a:lstStyle/>
          <a:p>
            <a:r>
              <a:rPr lang="en-US" dirty="0"/>
              <a:t>AUT Record deleted – Unlinked BIB heading – example 1</a:t>
            </a:r>
            <a:endParaRPr lang="en-US" dirty="0">
              <a:solidFill>
                <a:srgbClr val="FF0000"/>
              </a:solidFill>
            </a:endParaRPr>
          </a:p>
        </p:txBody>
      </p:sp>
    </p:spTree>
    <p:extLst>
      <p:ext uri="{BB962C8B-B14F-4D97-AF65-F5344CB8AC3E}">
        <p14:creationId xmlns:p14="http://schemas.microsoft.com/office/powerpoint/2010/main" val="32055033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DD3FB8-F34D-417D-9714-3DE5A8C6FC69}"/>
              </a:ext>
            </a:extLst>
          </p:cNvPr>
          <p:cNvPicPr>
            <a:picLocks noChangeAspect="1"/>
          </p:cNvPicPr>
          <p:nvPr/>
        </p:nvPicPr>
        <p:blipFill>
          <a:blip r:embed="rId2"/>
          <a:stretch>
            <a:fillRect/>
          </a:stretch>
        </p:blipFill>
        <p:spPr>
          <a:xfrm>
            <a:off x="0" y="1825294"/>
            <a:ext cx="9144000" cy="2618664"/>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56</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2016223"/>
          </a:xfrm>
        </p:spPr>
        <p:txBody>
          <a:bodyPr>
            <a:normAutofit/>
          </a:bodyPr>
          <a:lstStyle/>
          <a:p>
            <a:r>
              <a:rPr lang="en-US" dirty="0"/>
              <a:t>We see that in this case the record is linked an authority record, but it is a different one than it used to be linked to</a:t>
            </a:r>
          </a:p>
        </p:txBody>
      </p:sp>
      <p:sp>
        <p:nvSpPr>
          <p:cNvPr id="7" name="Rectangle 6">
            <a:extLst>
              <a:ext uri="{FF2B5EF4-FFF2-40B4-BE49-F238E27FC236}">
                <a16:creationId xmlns:a16="http://schemas.microsoft.com/office/drawing/2014/main" id="{91CE8FDC-E679-4EB0-ADD2-8FAE8CFDA208}"/>
              </a:ext>
            </a:extLst>
          </p:cNvPr>
          <p:cNvSpPr/>
          <p:nvPr/>
        </p:nvSpPr>
        <p:spPr>
          <a:xfrm>
            <a:off x="5169330" y="2893171"/>
            <a:ext cx="149090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FACA3A6-105D-4572-BD57-DE71B3EFBBF2}"/>
              </a:ext>
            </a:extLst>
          </p:cNvPr>
          <p:cNvSpPr/>
          <p:nvPr/>
        </p:nvSpPr>
        <p:spPr>
          <a:xfrm>
            <a:off x="5169330" y="3286601"/>
            <a:ext cx="3435118" cy="2984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7BE50D-BF16-44E8-91CA-A92E84760FCB}"/>
              </a:ext>
            </a:extLst>
          </p:cNvPr>
          <p:cNvSpPr/>
          <p:nvPr/>
        </p:nvSpPr>
        <p:spPr>
          <a:xfrm>
            <a:off x="0" y="3327833"/>
            <a:ext cx="2339752" cy="2984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99E0ACA0-B185-4C1E-90DF-268DBD19DDF3}"/>
              </a:ext>
            </a:extLst>
          </p:cNvPr>
          <p:cNvSpPr>
            <a:spLocks noGrp="1"/>
          </p:cNvSpPr>
          <p:nvPr>
            <p:ph type="title"/>
          </p:nvPr>
        </p:nvSpPr>
        <p:spPr>
          <a:xfrm>
            <a:off x="395288" y="69850"/>
            <a:ext cx="8641208" cy="576263"/>
          </a:xfrm>
        </p:spPr>
        <p:txBody>
          <a:bodyPr>
            <a:normAutofit/>
          </a:bodyPr>
          <a:lstStyle/>
          <a:p>
            <a:r>
              <a:rPr lang="en-US" dirty="0"/>
              <a:t>AUT Record deleted – Unlinked BIB heading – example 1</a:t>
            </a:r>
            <a:endParaRPr lang="en-US" dirty="0">
              <a:solidFill>
                <a:srgbClr val="FF0000"/>
              </a:solidFill>
            </a:endParaRPr>
          </a:p>
        </p:txBody>
      </p:sp>
    </p:spTree>
    <p:extLst>
      <p:ext uri="{BB962C8B-B14F-4D97-AF65-F5344CB8AC3E}">
        <p14:creationId xmlns:p14="http://schemas.microsoft.com/office/powerpoint/2010/main" val="2151852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B1BA27-5EFD-4531-BA99-17734F9B9345}"/>
              </a:ext>
            </a:extLst>
          </p:cNvPr>
          <p:cNvPicPr>
            <a:picLocks noChangeAspect="1"/>
          </p:cNvPicPr>
          <p:nvPr/>
        </p:nvPicPr>
        <p:blipFill>
          <a:blip r:embed="rId2"/>
          <a:stretch>
            <a:fillRect/>
          </a:stretch>
        </p:blipFill>
        <p:spPr>
          <a:xfrm>
            <a:off x="0" y="2211710"/>
            <a:ext cx="9144000" cy="1957402"/>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57</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2016223"/>
          </a:xfrm>
        </p:spPr>
        <p:txBody>
          <a:bodyPr>
            <a:normAutofit/>
          </a:bodyPr>
          <a:lstStyle/>
          <a:p>
            <a:r>
              <a:rPr lang="en-US" dirty="0"/>
              <a:t>Now let's take a look at heading "Crawley, Edward" from field 100</a:t>
            </a:r>
          </a:p>
        </p:txBody>
      </p:sp>
      <p:sp>
        <p:nvSpPr>
          <p:cNvPr id="7" name="Rectangle 6">
            <a:extLst>
              <a:ext uri="{FF2B5EF4-FFF2-40B4-BE49-F238E27FC236}">
                <a16:creationId xmlns:a16="http://schemas.microsoft.com/office/drawing/2014/main" id="{91CE8FDC-E679-4EB0-ADD2-8FAE8CFDA208}"/>
              </a:ext>
            </a:extLst>
          </p:cNvPr>
          <p:cNvSpPr/>
          <p:nvPr/>
        </p:nvSpPr>
        <p:spPr>
          <a:xfrm>
            <a:off x="7596336" y="3503567"/>
            <a:ext cx="47377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FACA3A6-105D-4572-BD57-DE71B3EFBBF2}"/>
              </a:ext>
            </a:extLst>
          </p:cNvPr>
          <p:cNvSpPr/>
          <p:nvPr/>
        </p:nvSpPr>
        <p:spPr>
          <a:xfrm>
            <a:off x="7524328" y="2827566"/>
            <a:ext cx="1080120" cy="2984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7BE50D-BF16-44E8-91CA-A92E84760FCB}"/>
              </a:ext>
            </a:extLst>
          </p:cNvPr>
          <p:cNvSpPr/>
          <p:nvPr/>
        </p:nvSpPr>
        <p:spPr>
          <a:xfrm>
            <a:off x="611560" y="2518285"/>
            <a:ext cx="1080120" cy="8905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a:extLst>
              <a:ext uri="{FF2B5EF4-FFF2-40B4-BE49-F238E27FC236}">
                <a16:creationId xmlns:a16="http://schemas.microsoft.com/office/drawing/2014/main" id="{EE264032-9C7E-4B53-AC6F-0F312E3A1287}"/>
              </a:ext>
            </a:extLst>
          </p:cNvPr>
          <p:cNvSpPr>
            <a:spLocks noGrp="1"/>
          </p:cNvSpPr>
          <p:nvPr>
            <p:ph type="title"/>
          </p:nvPr>
        </p:nvSpPr>
        <p:spPr>
          <a:xfrm>
            <a:off x="395536" y="70415"/>
            <a:ext cx="8640960" cy="576064"/>
          </a:xfrm>
        </p:spPr>
        <p:txBody>
          <a:bodyPr>
            <a:normAutofit/>
          </a:bodyPr>
          <a:lstStyle/>
          <a:p>
            <a:r>
              <a:rPr lang="en-US" dirty="0"/>
              <a:t>AUT Record deleted – Unlinked BIB heading – example 2</a:t>
            </a:r>
            <a:endParaRPr lang="en-US" dirty="0">
              <a:solidFill>
                <a:srgbClr val="FF0000"/>
              </a:solidFill>
            </a:endParaRPr>
          </a:p>
        </p:txBody>
      </p:sp>
    </p:spTree>
    <p:extLst>
      <p:ext uri="{BB962C8B-B14F-4D97-AF65-F5344CB8AC3E}">
        <p14:creationId xmlns:p14="http://schemas.microsoft.com/office/powerpoint/2010/main" val="7643553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EA3F2E-FC5E-44FE-9AE1-118D624FC493}"/>
              </a:ext>
            </a:extLst>
          </p:cNvPr>
          <p:cNvPicPr>
            <a:picLocks noChangeAspect="1"/>
          </p:cNvPicPr>
          <p:nvPr/>
        </p:nvPicPr>
        <p:blipFill>
          <a:blip r:embed="rId2"/>
          <a:stretch>
            <a:fillRect/>
          </a:stretch>
        </p:blipFill>
        <p:spPr>
          <a:xfrm>
            <a:off x="2555776" y="2076425"/>
            <a:ext cx="3924300" cy="22955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58</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2016223"/>
          </a:xfrm>
        </p:spPr>
        <p:txBody>
          <a:bodyPr>
            <a:normAutofit/>
          </a:bodyPr>
          <a:lstStyle/>
          <a:p>
            <a:r>
              <a:rPr lang="en-US" dirty="0"/>
              <a:t>The heading is no longer linked (because the authority record was deleted)</a:t>
            </a:r>
          </a:p>
        </p:txBody>
      </p:sp>
      <p:sp>
        <p:nvSpPr>
          <p:cNvPr id="10" name="Rectangle 9">
            <a:extLst>
              <a:ext uri="{FF2B5EF4-FFF2-40B4-BE49-F238E27FC236}">
                <a16:creationId xmlns:a16="http://schemas.microsoft.com/office/drawing/2014/main" id="{B57BE50D-BF16-44E8-91CA-A92E84760FCB}"/>
              </a:ext>
            </a:extLst>
          </p:cNvPr>
          <p:cNvSpPr/>
          <p:nvPr/>
        </p:nvSpPr>
        <p:spPr>
          <a:xfrm>
            <a:off x="2657260" y="3242611"/>
            <a:ext cx="288032" cy="2984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E49D36A3-3E46-4CAE-8593-2195631D5495}"/>
              </a:ext>
            </a:extLst>
          </p:cNvPr>
          <p:cNvSpPr>
            <a:spLocks noGrp="1"/>
          </p:cNvSpPr>
          <p:nvPr>
            <p:ph type="title"/>
          </p:nvPr>
        </p:nvSpPr>
        <p:spPr>
          <a:xfrm>
            <a:off x="395536" y="70415"/>
            <a:ext cx="8640960" cy="576064"/>
          </a:xfrm>
        </p:spPr>
        <p:txBody>
          <a:bodyPr>
            <a:normAutofit/>
          </a:bodyPr>
          <a:lstStyle/>
          <a:p>
            <a:r>
              <a:rPr lang="en-US" dirty="0"/>
              <a:t>AUT Record deleted – Unlinked BIB heading – example 2</a:t>
            </a:r>
            <a:endParaRPr lang="en-US" dirty="0">
              <a:solidFill>
                <a:srgbClr val="FF0000"/>
              </a:solidFill>
            </a:endParaRPr>
          </a:p>
        </p:txBody>
      </p:sp>
    </p:spTree>
    <p:extLst>
      <p:ext uri="{BB962C8B-B14F-4D97-AF65-F5344CB8AC3E}">
        <p14:creationId xmlns:p14="http://schemas.microsoft.com/office/powerpoint/2010/main" val="7886629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600" dirty="0"/>
              <a:t>Preferred Term Correction - BIB heading updated</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59</a:t>
            </a:fld>
            <a:endParaRPr lang="en-US" dirty="0"/>
          </a:p>
        </p:txBody>
      </p:sp>
      <p:pic>
        <p:nvPicPr>
          <p:cNvPr id="8" name="Picture 7">
            <a:extLst>
              <a:ext uri="{FF2B5EF4-FFF2-40B4-BE49-F238E27FC236}">
                <a16:creationId xmlns:a16="http://schemas.microsoft.com/office/drawing/2014/main" id="{D1804D14-9ED5-4A55-ADD7-34929D884715}"/>
              </a:ext>
            </a:extLst>
          </p:cNvPr>
          <p:cNvPicPr>
            <a:picLocks noChangeAspect="1"/>
          </p:cNvPicPr>
          <p:nvPr/>
        </p:nvPicPr>
        <p:blipFill>
          <a:blip r:embed="rId2"/>
          <a:stretch>
            <a:fillRect/>
          </a:stretch>
        </p:blipFill>
        <p:spPr>
          <a:xfrm>
            <a:off x="2267745" y="0"/>
            <a:ext cx="2952328" cy="3150471"/>
          </a:xfrm>
          <a:prstGeom prst="rect">
            <a:avLst/>
          </a:prstGeom>
        </p:spPr>
      </p:pic>
      <p:pic>
        <p:nvPicPr>
          <p:cNvPr id="5" name="Picture 4" descr="A person wearing a suit and tie&#10;&#10;Description automatically generated">
            <a:extLst>
              <a:ext uri="{FF2B5EF4-FFF2-40B4-BE49-F238E27FC236}">
                <a16:creationId xmlns:a16="http://schemas.microsoft.com/office/drawing/2014/main" id="{82B88DAB-3F74-4C96-ABF6-D047E5DF77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3" y="0"/>
            <a:ext cx="5435583" cy="3170757"/>
          </a:xfrm>
          <a:prstGeom prst="rect">
            <a:avLst/>
          </a:prstGeom>
        </p:spPr>
      </p:pic>
    </p:spTree>
    <p:extLst>
      <p:ext uri="{BB962C8B-B14F-4D97-AF65-F5344CB8AC3E}">
        <p14:creationId xmlns:p14="http://schemas.microsoft.com/office/powerpoint/2010/main" val="2746364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600" dirty="0"/>
              <a:t>What does the Authority Control Task List include?</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6</a:t>
            </a:fld>
            <a:endParaRPr lang="en-US" dirty="0"/>
          </a:p>
        </p:txBody>
      </p:sp>
      <p:pic>
        <p:nvPicPr>
          <p:cNvPr id="6" name="Picture 5">
            <a:extLst>
              <a:ext uri="{FF2B5EF4-FFF2-40B4-BE49-F238E27FC236}">
                <a16:creationId xmlns:a16="http://schemas.microsoft.com/office/drawing/2014/main" id="{A514FBB8-B891-4AFA-B73F-B031A9A7F8B6}"/>
              </a:ext>
            </a:extLst>
          </p:cNvPr>
          <p:cNvPicPr>
            <a:picLocks noChangeAspect="1"/>
          </p:cNvPicPr>
          <p:nvPr/>
        </p:nvPicPr>
        <p:blipFill>
          <a:blip r:embed="rId2"/>
          <a:stretch>
            <a:fillRect/>
          </a:stretch>
        </p:blipFill>
        <p:spPr>
          <a:xfrm>
            <a:off x="2267745" y="0"/>
            <a:ext cx="2952328" cy="3150471"/>
          </a:xfrm>
          <a:prstGeom prst="rect">
            <a:avLst/>
          </a:prstGeom>
        </p:spPr>
      </p:pic>
      <p:pic>
        <p:nvPicPr>
          <p:cNvPr id="2" name="Picture 1">
            <a:extLst>
              <a:ext uri="{FF2B5EF4-FFF2-40B4-BE49-F238E27FC236}">
                <a16:creationId xmlns:a16="http://schemas.microsoft.com/office/drawing/2014/main" id="{9BE6D111-D166-462E-A116-CECC40018EB1}"/>
              </a:ext>
            </a:extLst>
          </p:cNvPr>
          <p:cNvPicPr>
            <a:picLocks noChangeAspect="1"/>
          </p:cNvPicPr>
          <p:nvPr/>
        </p:nvPicPr>
        <p:blipFill>
          <a:blip r:embed="rId3"/>
          <a:stretch>
            <a:fillRect/>
          </a:stretch>
        </p:blipFill>
        <p:spPr>
          <a:xfrm>
            <a:off x="4803059" y="6757"/>
            <a:ext cx="4338903" cy="3143713"/>
          </a:xfrm>
          <a:prstGeom prst="rect">
            <a:avLst/>
          </a:prstGeom>
        </p:spPr>
      </p:pic>
    </p:spTree>
    <p:extLst>
      <p:ext uri="{BB962C8B-B14F-4D97-AF65-F5344CB8AC3E}">
        <p14:creationId xmlns:p14="http://schemas.microsoft.com/office/powerpoint/2010/main" val="3849645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Preferred Term Correction - BIB heading updated</a:t>
            </a:r>
            <a:endParaRPr lang="en-US" dirty="0">
              <a:solidFill>
                <a:srgbClr val="FF0000"/>
              </a:solidFill>
            </a:endParaRP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2016223"/>
          </a:xfrm>
        </p:spPr>
        <p:txBody>
          <a:bodyPr>
            <a:normAutofit/>
          </a:bodyPr>
          <a:lstStyle/>
          <a:p>
            <a:r>
              <a:rPr lang="en-US" dirty="0"/>
              <a:t>Type: Preferred Term Correction - BIB heading updated</a:t>
            </a:r>
          </a:p>
          <a:p>
            <a:r>
              <a:rPr lang="en-US" dirty="0"/>
              <a:t>This appears in the "all" tab</a:t>
            </a:r>
          </a:p>
          <a:p>
            <a:r>
              <a:rPr lang="en-US" dirty="0"/>
              <a:t>This is defined as follows:</a:t>
            </a:r>
          </a:p>
        </p:txBody>
      </p:sp>
      <p:sp>
        <p:nvSpPr>
          <p:cNvPr id="9" name="TextBox 8">
            <a:extLst>
              <a:ext uri="{FF2B5EF4-FFF2-40B4-BE49-F238E27FC236}">
                <a16:creationId xmlns:a16="http://schemas.microsoft.com/office/drawing/2014/main" id="{BFE314D4-6ABB-414D-B191-5FF02BB06001}"/>
              </a:ext>
            </a:extLst>
          </p:cNvPr>
          <p:cNvSpPr txBox="1"/>
          <p:nvPr/>
        </p:nvSpPr>
        <p:spPr>
          <a:xfrm>
            <a:off x="251520" y="2355726"/>
            <a:ext cx="8496944" cy="1477328"/>
          </a:xfrm>
          <a:prstGeom prst="rect">
            <a:avLst/>
          </a:prstGeom>
          <a:noFill/>
          <a:ln>
            <a:solidFill>
              <a:schemeClr val="accent1"/>
            </a:solidFill>
          </a:ln>
        </p:spPr>
        <p:txBody>
          <a:bodyPr wrap="square" rtlCol="0">
            <a:spAutoFit/>
          </a:bodyPr>
          <a:lstStyle/>
          <a:p>
            <a:r>
              <a:rPr lang="en-US" dirty="0"/>
              <a:t>This option references updates to the bibliographic record with the value of the preferred term of the linked authority record. When this update is successful, the entry shows the value of the bibliographic record before and after the change.</a:t>
            </a:r>
          </a:p>
          <a:p>
            <a:r>
              <a:rPr lang="en-US" dirty="0"/>
              <a:t>When an authority record is deleted, it is unlinked from the bibliographic headings it used to match. An entry for each such link shows the link prior to its deletion.</a:t>
            </a:r>
          </a:p>
        </p:txBody>
      </p:sp>
    </p:spTree>
    <p:extLst>
      <p:ext uri="{BB962C8B-B14F-4D97-AF65-F5344CB8AC3E}">
        <p14:creationId xmlns:p14="http://schemas.microsoft.com/office/powerpoint/2010/main" val="25871085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Preferred Term Correction - BIB heading updated</a:t>
            </a:r>
            <a:endParaRPr lang="en-US" dirty="0">
              <a:solidFill>
                <a:srgbClr val="FF0000"/>
              </a:solidFill>
            </a:endParaRP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2016223"/>
          </a:xfrm>
        </p:spPr>
        <p:txBody>
          <a:bodyPr>
            <a:normAutofit/>
          </a:bodyPr>
          <a:lstStyle/>
          <a:p>
            <a:r>
              <a:rPr lang="en-US" dirty="0"/>
              <a:t>In the example below the heading changed from "Liu, Chang An." to "Liu, </a:t>
            </a:r>
            <a:r>
              <a:rPr lang="en-US" dirty="0" err="1"/>
              <a:t>Chang'an</a:t>
            </a:r>
            <a:r>
              <a:rPr lang="en-US" dirty="0"/>
              <a:t>."</a:t>
            </a:r>
          </a:p>
        </p:txBody>
      </p:sp>
      <p:sp>
        <p:nvSpPr>
          <p:cNvPr id="7" name="Rectangle 6">
            <a:extLst>
              <a:ext uri="{FF2B5EF4-FFF2-40B4-BE49-F238E27FC236}">
                <a16:creationId xmlns:a16="http://schemas.microsoft.com/office/drawing/2014/main" id="{91CE8FDC-E679-4EB0-ADD2-8FAE8CFDA208}"/>
              </a:ext>
            </a:extLst>
          </p:cNvPr>
          <p:cNvSpPr/>
          <p:nvPr/>
        </p:nvSpPr>
        <p:spPr>
          <a:xfrm>
            <a:off x="7545594" y="2499942"/>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E8D2193-C9B9-4FB6-8379-EFEEF7BB0C38}"/>
              </a:ext>
            </a:extLst>
          </p:cNvPr>
          <p:cNvPicPr>
            <a:picLocks noChangeAspect="1"/>
          </p:cNvPicPr>
          <p:nvPr/>
        </p:nvPicPr>
        <p:blipFill>
          <a:blip r:embed="rId2"/>
          <a:stretch>
            <a:fillRect/>
          </a:stretch>
        </p:blipFill>
        <p:spPr>
          <a:xfrm>
            <a:off x="723900" y="2352106"/>
            <a:ext cx="7696200" cy="1447800"/>
          </a:xfrm>
          <a:prstGeom prst="rect">
            <a:avLst/>
          </a:prstGeom>
          <a:ln>
            <a:solidFill>
              <a:schemeClr val="accent1"/>
            </a:solidFill>
          </a:ln>
        </p:spPr>
      </p:pic>
      <p:sp>
        <p:nvSpPr>
          <p:cNvPr id="9" name="Rectangle 8">
            <a:extLst>
              <a:ext uri="{FF2B5EF4-FFF2-40B4-BE49-F238E27FC236}">
                <a16:creationId xmlns:a16="http://schemas.microsoft.com/office/drawing/2014/main" id="{1F09BC84-BDEC-46DF-B277-27E79A683B84}"/>
              </a:ext>
            </a:extLst>
          </p:cNvPr>
          <p:cNvSpPr/>
          <p:nvPr/>
        </p:nvSpPr>
        <p:spPr>
          <a:xfrm>
            <a:off x="5868144" y="3076006"/>
            <a:ext cx="86409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844573-47E1-4DB1-9751-2EDCD1CA8DD0}"/>
              </a:ext>
            </a:extLst>
          </p:cNvPr>
          <p:cNvSpPr/>
          <p:nvPr/>
        </p:nvSpPr>
        <p:spPr>
          <a:xfrm>
            <a:off x="6766407" y="3073649"/>
            <a:ext cx="75792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99917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A49687-41C4-490F-861D-06324839961D}"/>
              </a:ext>
            </a:extLst>
          </p:cNvPr>
          <p:cNvPicPr>
            <a:picLocks noChangeAspect="1"/>
          </p:cNvPicPr>
          <p:nvPr/>
        </p:nvPicPr>
        <p:blipFill>
          <a:blip r:embed="rId2"/>
          <a:stretch>
            <a:fillRect/>
          </a:stretch>
        </p:blipFill>
        <p:spPr>
          <a:xfrm>
            <a:off x="0" y="2241694"/>
            <a:ext cx="9144000" cy="2202264"/>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Preferred Term Correction - BIB heading updated</a:t>
            </a:r>
            <a:endParaRPr lang="en-US" dirty="0">
              <a:solidFill>
                <a:srgbClr val="FF0000"/>
              </a:solidFill>
            </a:endParaRP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2016223"/>
          </a:xfrm>
        </p:spPr>
        <p:txBody>
          <a:bodyPr>
            <a:normAutofit/>
          </a:bodyPr>
          <a:lstStyle/>
          <a:p>
            <a:r>
              <a:rPr lang="en-US" dirty="0"/>
              <a:t>If we edit the bibliographic record and do 'tools &gt; view versions" we can see the change (current record on left, older version on right)</a:t>
            </a:r>
          </a:p>
        </p:txBody>
      </p:sp>
      <p:sp>
        <p:nvSpPr>
          <p:cNvPr id="10" name="Rectangle 9">
            <a:extLst>
              <a:ext uri="{FF2B5EF4-FFF2-40B4-BE49-F238E27FC236}">
                <a16:creationId xmlns:a16="http://schemas.microsoft.com/office/drawing/2014/main" id="{B57BE50D-BF16-44E8-91CA-A92E84760FCB}"/>
              </a:ext>
            </a:extLst>
          </p:cNvPr>
          <p:cNvSpPr/>
          <p:nvPr/>
        </p:nvSpPr>
        <p:spPr>
          <a:xfrm>
            <a:off x="31534" y="3795886"/>
            <a:ext cx="1948178" cy="2984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EEA0EA-786F-474C-872B-C88226E55977}"/>
              </a:ext>
            </a:extLst>
          </p:cNvPr>
          <p:cNvSpPr/>
          <p:nvPr/>
        </p:nvSpPr>
        <p:spPr>
          <a:xfrm>
            <a:off x="4841784" y="3651870"/>
            <a:ext cx="1948178" cy="2984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70971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600" dirty="0"/>
              <a:t>Editing Tasks and Process Changes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63</a:t>
            </a:fld>
            <a:endParaRPr lang="en-US" dirty="0"/>
          </a:p>
        </p:txBody>
      </p:sp>
      <p:pic>
        <p:nvPicPr>
          <p:cNvPr id="8" name="Picture 7">
            <a:extLst>
              <a:ext uri="{FF2B5EF4-FFF2-40B4-BE49-F238E27FC236}">
                <a16:creationId xmlns:a16="http://schemas.microsoft.com/office/drawing/2014/main" id="{D1804D14-9ED5-4A55-ADD7-34929D884715}"/>
              </a:ext>
            </a:extLst>
          </p:cNvPr>
          <p:cNvPicPr>
            <a:picLocks noChangeAspect="1"/>
          </p:cNvPicPr>
          <p:nvPr/>
        </p:nvPicPr>
        <p:blipFill>
          <a:blip r:embed="rId2"/>
          <a:stretch>
            <a:fillRect/>
          </a:stretch>
        </p:blipFill>
        <p:spPr>
          <a:xfrm>
            <a:off x="2267745" y="0"/>
            <a:ext cx="2952328" cy="3150471"/>
          </a:xfrm>
          <a:prstGeom prst="rect">
            <a:avLst/>
          </a:prstGeom>
        </p:spPr>
      </p:pic>
      <p:pic>
        <p:nvPicPr>
          <p:cNvPr id="5" name="Picture 4" descr="A person wearing a suit and tie smiling at the camera&#10;&#10;Description automatically generated">
            <a:extLst>
              <a:ext uri="{FF2B5EF4-FFF2-40B4-BE49-F238E27FC236}">
                <a16:creationId xmlns:a16="http://schemas.microsoft.com/office/drawing/2014/main" id="{4408BF1F-2064-4E2D-BAFC-14B420CF45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663"/>
            <a:ext cx="5364088" cy="3129051"/>
          </a:xfrm>
          <a:prstGeom prst="rect">
            <a:avLst/>
          </a:prstGeom>
        </p:spPr>
      </p:pic>
    </p:spTree>
    <p:extLst>
      <p:ext uri="{BB962C8B-B14F-4D97-AF65-F5344CB8AC3E}">
        <p14:creationId xmlns:p14="http://schemas.microsoft.com/office/powerpoint/2010/main" val="31256159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Editing Tasks and Process Changes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855574"/>
          </a:xfrm>
        </p:spPr>
        <p:txBody>
          <a:bodyPr>
            <a:normAutofit/>
          </a:bodyPr>
          <a:lstStyle/>
          <a:p>
            <a:r>
              <a:rPr lang="en-US" dirty="0"/>
              <a:t>From the Authority Control Task List it is possible to edit the record or heading to which the task refers via the row actions:</a:t>
            </a:r>
          </a:p>
        </p:txBody>
      </p:sp>
      <p:pic>
        <p:nvPicPr>
          <p:cNvPr id="5" name="Picture 4">
            <a:extLst>
              <a:ext uri="{FF2B5EF4-FFF2-40B4-BE49-F238E27FC236}">
                <a16:creationId xmlns:a16="http://schemas.microsoft.com/office/drawing/2014/main" id="{911E5630-CCFD-431F-8B0F-238055F4D2CC}"/>
              </a:ext>
            </a:extLst>
          </p:cNvPr>
          <p:cNvPicPr>
            <a:picLocks noChangeAspect="1"/>
          </p:cNvPicPr>
          <p:nvPr/>
        </p:nvPicPr>
        <p:blipFill>
          <a:blip r:embed="rId2"/>
          <a:stretch>
            <a:fillRect/>
          </a:stretch>
        </p:blipFill>
        <p:spPr>
          <a:xfrm>
            <a:off x="845840" y="1752195"/>
            <a:ext cx="7452320" cy="3059844"/>
          </a:xfrm>
          <a:prstGeom prst="rect">
            <a:avLst/>
          </a:prstGeom>
          <a:ln>
            <a:solidFill>
              <a:schemeClr val="accent1"/>
            </a:solidFill>
          </a:ln>
        </p:spPr>
      </p:pic>
      <p:sp>
        <p:nvSpPr>
          <p:cNvPr id="6" name="Rectangle 5">
            <a:extLst>
              <a:ext uri="{FF2B5EF4-FFF2-40B4-BE49-F238E27FC236}">
                <a16:creationId xmlns:a16="http://schemas.microsoft.com/office/drawing/2014/main" id="{22415351-4988-410B-9EB6-13E2D04DB2BB}"/>
              </a:ext>
            </a:extLst>
          </p:cNvPr>
          <p:cNvSpPr/>
          <p:nvPr/>
        </p:nvSpPr>
        <p:spPr>
          <a:xfrm>
            <a:off x="7020272" y="3795886"/>
            <a:ext cx="43204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08802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41114D-3925-40D0-82D6-3D18FEE53B1B}"/>
              </a:ext>
            </a:extLst>
          </p:cNvPr>
          <p:cNvPicPr>
            <a:picLocks noChangeAspect="1"/>
          </p:cNvPicPr>
          <p:nvPr/>
        </p:nvPicPr>
        <p:blipFill>
          <a:blip r:embed="rId2"/>
          <a:stretch>
            <a:fillRect/>
          </a:stretch>
        </p:blipFill>
        <p:spPr>
          <a:xfrm>
            <a:off x="798004" y="2549588"/>
            <a:ext cx="7620000" cy="19335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Editing Tasks and Process Changes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449161"/>
          </a:xfrm>
        </p:spPr>
        <p:txBody>
          <a:bodyPr>
            <a:normAutofit lnSpcReduction="10000"/>
          </a:bodyPr>
          <a:lstStyle/>
          <a:p>
            <a:r>
              <a:rPr lang="en-US" dirty="0"/>
              <a:t>The record is opened in the MD Editor to the field that has the issue and highlights that field with a different background color. If there are additional fields in the record with issues, they are also highlighted in a different color.</a:t>
            </a:r>
          </a:p>
        </p:txBody>
      </p:sp>
      <p:sp>
        <p:nvSpPr>
          <p:cNvPr id="6" name="Rectangle 5">
            <a:extLst>
              <a:ext uri="{FF2B5EF4-FFF2-40B4-BE49-F238E27FC236}">
                <a16:creationId xmlns:a16="http://schemas.microsoft.com/office/drawing/2014/main" id="{22415351-4988-410B-9EB6-13E2D04DB2BB}"/>
              </a:ext>
            </a:extLst>
          </p:cNvPr>
          <p:cNvSpPr/>
          <p:nvPr/>
        </p:nvSpPr>
        <p:spPr>
          <a:xfrm>
            <a:off x="817212" y="3484476"/>
            <a:ext cx="1882579"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14682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6E5D80-8481-42E5-9C29-41F534E8FA10}"/>
              </a:ext>
            </a:extLst>
          </p:cNvPr>
          <p:cNvPicPr>
            <a:picLocks noChangeAspect="1"/>
          </p:cNvPicPr>
          <p:nvPr/>
        </p:nvPicPr>
        <p:blipFill>
          <a:blip r:embed="rId2"/>
          <a:stretch>
            <a:fillRect/>
          </a:stretch>
        </p:blipFill>
        <p:spPr>
          <a:xfrm>
            <a:off x="845840" y="1752195"/>
            <a:ext cx="7452320" cy="3059844"/>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Editing Tasks and Process Changes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23528" y="771550"/>
            <a:ext cx="8640960" cy="1449161"/>
          </a:xfrm>
        </p:spPr>
        <p:txBody>
          <a:bodyPr>
            <a:normAutofit/>
          </a:bodyPr>
          <a:lstStyle/>
          <a:p>
            <a:r>
              <a:rPr lang="en-US" dirty="0"/>
              <a:t>From the Authority Control Task List page when you are finished with the task(s), you can select Dismiss from the row actions list. </a:t>
            </a:r>
          </a:p>
        </p:txBody>
      </p:sp>
      <p:sp>
        <p:nvSpPr>
          <p:cNvPr id="6" name="Rectangle 5">
            <a:extLst>
              <a:ext uri="{FF2B5EF4-FFF2-40B4-BE49-F238E27FC236}">
                <a16:creationId xmlns:a16="http://schemas.microsoft.com/office/drawing/2014/main" id="{22415351-4988-410B-9EB6-13E2D04DB2BB}"/>
              </a:ext>
            </a:extLst>
          </p:cNvPr>
          <p:cNvSpPr/>
          <p:nvPr/>
        </p:nvSpPr>
        <p:spPr>
          <a:xfrm>
            <a:off x="7020272" y="3579862"/>
            <a:ext cx="569819"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44526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BEA53C-6527-4DBA-8B2C-0463ED502B95}"/>
              </a:ext>
            </a:extLst>
          </p:cNvPr>
          <p:cNvPicPr>
            <a:picLocks noChangeAspect="1"/>
          </p:cNvPicPr>
          <p:nvPr/>
        </p:nvPicPr>
        <p:blipFill>
          <a:blip r:embed="rId2"/>
          <a:stretch>
            <a:fillRect/>
          </a:stretch>
        </p:blipFill>
        <p:spPr>
          <a:xfrm>
            <a:off x="1817948" y="2024645"/>
            <a:ext cx="5580112" cy="272227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Editing Tasks and Process Changes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449161"/>
          </a:xfrm>
        </p:spPr>
        <p:txBody>
          <a:bodyPr>
            <a:normAutofit/>
          </a:bodyPr>
          <a:lstStyle/>
          <a:p>
            <a:r>
              <a:rPr lang="en-US" dirty="0"/>
              <a:t>You can also dismiss multiple records across multiple pages, up to 100 records by selecting the row check box in the check box column and choosing Dismiss Selected. </a:t>
            </a:r>
          </a:p>
        </p:txBody>
      </p:sp>
      <p:sp>
        <p:nvSpPr>
          <p:cNvPr id="6" name="Rectangle 5">
            <a:extLst>
              <a:ext uri="{FF2B5EF4-FFF2-40B4-BE49-F238E27FC236}">
                <a16:creationId xmlns:a16="http://schemas.microsoft.com/office/drawing/2014/main" id="{22415351-4988-410B-9EB6-13E2D04DB2BB}"/>
              </a:ext>
            </a:extLst>
          </p:cNvPr>
          <p:cNvSpPr/>
          <p:nvPr/>
        </p:nvSpPr>
        <p:spPr>
          <a:xfrm>
            <a:off x="5436096" y="2571750"/>
            <a:ext cx="72008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8AA2436-3BF9-4A3B-BF16-8B300EACDB0D}"/>
              </a:ext>
            </a:extLst>
          </p:cNvPr>
          <p:cNvSpPr/>
          <p:nvPr/>
        </p:nvSpPr>
        <p:spPr>
          <a:xfrm>
            <a:off x="2123728" y="3651870"/>
            <a:ext cx="288032" cy="1008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85045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8AC968-95C6-44C5-9665-686D17F9BE3D}"/>
              </a:ext>
            </a:extLst>
          </p:cNvPr>
          <p:cNvPicPr>
            <a:picLocks noChangeAspect="1"/>
          </p:cNvPicPr>
          <p:nvPr/>
        </p:nvPicPr>
        <p:blipFill>
          <a:blip r:embed="rId2"/>
          <a:stretch>
            <a:fillRect/>
          </a:stretch>
        </p:blipFill>
        <p:spPr>
          <a:xfrm>
            <a:off x="1758501" y="1995686"/>
            <a:ext cx="5580112" cy="2754531"/>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Editing Tasks and Process Changes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449161"/>
          </a:xfrm>
        </p:spPr>
        <p:txBody>
          <a:bodyPr>
            <a:normAutofit fontScale="70000" lnSpcReduction="20000"/>
          </a:bodyPr>
          <a:lstStyle/>
          <a:p>
            <a:r>
              <a:rPr lang="en-US" dirty="0"/>
              <a:t>You may choose to remove all tasks that are available from the Authority Control Task List page regardless of the tab (Review tab or All tab) on which they may appear.</a:t>
            </a:r>
          </a:p>
          <a:p>
            <a:r>
              <a:rPr lang="en-US" dirty="0"/>
              <a:t>When you are viewing the Review tab, Dismiss All is available as a page action.</a:t>
            </a:r>
          </a:p>
          <a:p>
            <a:r>
              <a:rPr lang="en-US" dirty="0"/>
              <a:t>Select "Dismiss All" to remove all tasks available from the Authority Control Task List.</a:t>
            </a:r>
          </a:p>
        </p:txBody>
      </p:sp>
      <p:sp>
        <p:nvSpPr>
          <p:cNvPr id="6" name="Rectangle 5">
            <a:extLst>
              <a:ext uri="{FF2B5EF4-FFF2-40B4-BE49-F238E27FC236}">
                <a16:creationId xmlns:a16="http://schemas.microsoft.com/office/drawing/2014/main" id="{22415351-4988-410B-9EB6-13E2D04DB2BB}"/>
              </a:ext>
            </a:extLst>
          </p:cNvPr>
          <p:cNvSpPr/>
          <p:nvPr/>
        </p:nvSpPr>
        <p:spPr>
          <a:xfrm>
            <a:off x="6118491" y="2531641"/>
            <a:ext cx="57606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10217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5FE34D-81B6-4EA3-9F98-44BF66A71A8F}"/>
              </a:ext>
            </a:extLst>
          </p:cNvPr>
          <p:cNvPicPr>
            <a:picLocks noChangeAspect="1"/>
          </p:cNvPicPr>
          <p:nvPr/>
        </p:nvPicPr>
        <p:blipFill>
          <a:blip r:embed="rId2"/>
          <a:stretch>
            <a:fillRect/>
          </a:stretch>
        </p:blipFill>
        <p:spPr>
          <a:xfrm>
            <a:off x="32775" y="1743075"/>
            <a:ext cx="9144000" cy="3062796"/>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Editing Tasks and Process Changes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449161"/>
          </a:xfrm>
        </p:spPr>
        <p:txBody>
          <a:bodyPr>
            <a:normAutofit/>
          </a:bodyPr>
          <a:lstStyle/>
          <a:p>
            <a:r>
              <a:rPr lang="en-US" dirty="0"/>
              <a:t>From the 'Review" tab we click "Dismiss All“ for all 593 tasks</a:t>
            </a:r>
          </a:p>
        </p:txBody>
      </p:sp>
      <p:sp>
        <p:nvSpPr>
          <p:cNvPr id="6" name="Rectangle 5">
            <a:extLst>
              <a:ext uri="{FF2B5EF4-FFF2-40B4-BE49-F238E27FC236}">
                <a16:creationId xmlns:a16="http://schemas.microsoft.com/office/drawing/2014/main" id="{22415351-4988-410B-9EB6-13E2D04DB2BB}"/>
              </a:ext>
            </a:extLst>
          </p:cNvPr>
          <p:cNvSpPr/>
          <p:nvPr/>
        </p:nvSpPr>
        <p:spPr>
          <a:xfrm>
            <a:off x="7585703" y="2569326"/>
            <a:ext cx="720080" cy="3109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0F31F55-359C-4100-8FFE-D48E6E390F34}"/>
              </a:ext>
            </a:extLst>
          </p:cNvPr>
          <p:cNvSpPr/>
          <p:nvPr/>
        </p:nvSpPr>
        <p:spPr>
          <a:xfrm>
            <a:off x="1691680" y="2190316"/>
            <a:ext cx="504056" cy="3109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161B558-49FE-4249-A14C-A63B1525C44F}"/>
              </a:ext>
            </a:extLst>
          </p:cNvPr>
          <p:cNvSpPr/>
          <p:nvPr/>
        </p:nvSpPr>
        <p:spPr>
          <a:xfrm>
            <a:off x="3995936" y="1764341"/>
            <a:ext cx="432048" cy="2526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775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What does the Authority Control Task List include?</a:t>
            </a:r>
          </a:p>
        </p:txBody>
      </p:sp>
      <p:pic>
        <p:nvPicPr>
          <p:cNvPr id="6" name="Picture 5">
            <a:extLst>
              <a:ext uri="{FF2B5EF4-FFF2-40B4-BE49-F238E27FC236}">
                <a16:creationId xmlns:a16="http://schemas.microsoft.com/office/drawing/2014/main" id="{565E80D8-4FB8-4679-96B0-91C5E7E5945B}"/>
              </a:ext>
            </a:extLst>
          </p:cNvPr>
          <p:cNvPicPr>
            <a:picLocks noChangeAspect="1"/>
          </p:cNvPicPr>
          <p:nvPr/>
        </p:nvPicPr>
        <p:blipFill>
          <a:blip r:embed="rId2"/>
          <a:stretch>
            <a:fillRect/>
          </a:stretch>
        </p:blipFill>
        <p:spPr>
          <a:xfrm>
            <a:off x="0" y="957888"/>
            <a:ext cx="9144000" cy="3227723"/>
          </a:xfrm>
          <a:prstGeom prst="rect">
            <a:avLst/>
          </a:prstGeom>
          <a:ln>
            <a:solidFill>
              <a:schemeClr val="accent1"/>
            </a:solidFill>
          </a:ln>
        </p:spPr>
      </p:pic>
      <p:sp>
        <p:nvSpPr>
          <p:cNvPr id="7" name="Rectangle 6">
            <a:extLst>
              <a:ext uri="{FF2B5EF4-FFF2-40B4-BE49-F238E27FC236}">
                <a16:creationId xmlns:a16="http://schemas.microsoft.com/office/drawing/2014/main" id="{DFE1E9FA-E747-4037-8064-FCEE01E411E6}"/>
              </a:ext>
            </a:extLst>
          </p:cNvPr>
          <p:cNvSpPr/>
          <p:nvPr/>
        </p:nvSpPr>
        <p:spPr>
          <a:xfrm>
            <a:off x="1979712" y="1347614"/>
            <a:ext cx="72008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E3468C-64DD-450E-9197-749FD582E41C}"/>
              </a:ext>
            </a:extLst>
          </p:cNvPr>
          <p:cNvSpPr/>
          <p:nvPr/>
        </p:nvSpPr>
        <p:spPr>
          <a:xfrm>
            <a:off x="2699792" y="1635646"/>
            <a:ext cx="6336704" cy="25499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9144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80C874-EC8B-4102-B208-034EDB78ABF3}"/>
              </a:ext>
            </a:extLst>
          </p:cNvPr>
          <p:cNvPicPr>
            <a:picLocks noChangeAspect="1"/>
          </p:cNvPicPr>
          <p:nvPr/>
        </p:nvPicPr>
        <p:blipFill>
          <a:blip r:embed="rId2"/>
          <a:stretch>
            <a:fillRect/>
          </a:stretch>
        </p:blipFill>
        <p:spPr>
          <a:xfrm>
            <a:off x="0" y="1946337"/>
            <a:ext cx="9144000" cy="271364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Editing Tasks and Process Changes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449161"/>
          </a:xfrm>
        </p:spPr>
        <p:txBody>
          <a:bodyPr>
            <a:normAutofit/>
          </a:bodyPr>
          <a:lstStyle/>
          <a:p>
            <a:r>
              <a:rPr lang="en-US" dirty="0"/>
              <a:t>All tasks have been removed from the 'Review" tab</a:t>
            </a:r>
          </a:p>
        </p:txBody>
      </p:sp>
      <p:sp>
        <p:nvSpPr>
          <p:cNvPr id="8" name="Rectangle 7">
            <a:extLst>
              <a:ext uri="{FF2B5EF4-FFF2-40B4-BE49-F238E27FC236}">
                <a16:creationId xmlns:a16="http://schemas.microsoft.com/office/drawing/2014/main" id="{B0F31F55-359C-4100-8FFE-D48E6E390F34}"/>
              </a:ext>
            </a:extLst>
          </p:cNvPr>
          <p:cNvSpPr/>
          <p:nvPr/>
        </p:nvSpPr>
        <p:spPr>
          <a:xfrm>
            <a:off x="90342" y="2467989"/>
            <a:ext cx="694709" cy="4638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87FCD48-FBD6-40F9-9972-0E5D4B9BFD24}"/>
              </a:ext>
            </a:extLst>
          </p:cNvPr>
          <p:cNvSpPr/>
          <p:nvPr/>
        </p:nvSpPr>
        <p:spPr>
          <a:xfrm>
            <a:off x="3707904" y="3867894"/>
            <a:ext cx="1728192"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2889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42B4C4-1271-4902-AF57-6883BBB17766}"/>
              </a:ext>
            </a:extLst>
          </p:cNvPr>
          <p:cNvPicPr>
            <a:picLocks noChangeAspect="1"/>
          </p:cNvPicPr>
          <p:nvPr/>
        </p:nvPicPr>
        <p:blipFill>
          <a:blip r:embed="rId2"/>
          <a:stretch>
            <a:fillRect/>
          </a:stretch>
        </p:blipFill>
        <p:spPr>
          <a:xfrm>
            <a:off x="629816" y="1630800"/>
            <a:ext cx="7884368" cy="3159973"/>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Editing Tasks and Process Changes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449161"/>
          </a:xfrm>
        </p:spPr>
        <p:txBody>
          <a:bodyPr>
            <a:normAutofit/>
          </a:bodyPr>
          <a:lstStyle/>
          <a:p>
            <a:r>
              <a:rPr lang="en-US" dirty="0"/>
              <a:t>Even after "Dismiss All" the "Preferred Term Correction - BIB heading updated" tasks still appear in the "All" tab.</a:t>
            </a:r>
          </a:p>
        </p:txBody>
      </p:sp>
      <p:sp>
        <p:nvSpPr>
          <p:cNvPr id="8" name="Rectangle 7">
            <a:extLst>
              <a:ext uri="{FF2B5EF4-FFF2-40B4-BE49-F238E27FC236}">
                <a16:creationId xmlns:a16="http://schemas.microsoft.com/office/drawing/2014/main" id="{B0F31F55-359C-4100-8FFE-D48E6E390F34}"/>
              </a:ext>
            </a:extLst>
          </p:cNvPr>
          <p:cNvSpPr/>
          <p:nvPr/>
        </p:nvSpPr>
        <p:spPr>
          <a:xfrm>
            <a:off x="1331641" y="1999445"/>
            <a:ext cx="432048" cy="4282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4303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251521" y="3319778"/>
            <a:ext cx="8712968" cy="1240583"/>
          </a:xfrm>
        </p:spPr>
        <p:txBody>
          <a:bodyPr/>
          <a:lstStyle/>
          <a:p>
            <a:pPr algn="ctr"/>
            <a:r>
              <a:rPr lang="en-US" dirty="0"/>
              <a:t>Authority control task list set</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72</a:t>
            </a:fld>
            <a:endParaRPr lang="en-US" dirty="0"/>
          </a:p>
        </p:txBody>
      </p:sp>
      <p:pic>
        <p:nvPicPr>
          <p:cNvPr id="6" name="Picture 5">
            <a:extLst>
              <a:ext uri="{FF2B5EF4-FFF2-40B4-BE49-F238E27FC236}">
                <a16:creationId xmlns:a16="http://schemas.microsoft.com/office/drawing/2014/main" id="{F8704A02-7A66-49A1-A047-8B2E59C8E1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2749" y="0"/>
            <a:ext cx="5416826" cy="3159815"/>
          </a:xfrm>
          <a:prstGeom prst="rect">
            <a:avLst/>
          </a:prstGeom>
        </p:spPr>
      </p:pic>
    </p:spTree>
    <p:extLst>
      <p:ext uri="{BB962C8B-B14F-4D97-AF65-F5344CB8AC3E}">
        <p14:creationId xmlns:p14="http://schemas.microsoft.com/office/powerpoint/2010/main" val="18679333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Authority control task list set</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In the March 2021 release of the new metadata editor it is possible to edit multiple entries from the authority control task list.</a:t>
            </a:r>
          </a:p>
          <a:p>
            <a:r>
              <a:rPr lang="en-US" dirty="0"/>
              <a:t>All of the edited entries will go into a dedicated set.</a:t>
            </a:r>
          </a:p>
          <a:p>
            <a:r>
              <a:rPr lang="en-US" dirty="0"/>
              <a:t>This dedicated set then appears in the new metadata editor.</a:t>
            </a:r>
          </a:p>
          <a:p>
            <a:r>
              <a:rPr lang="en-US" dirty="0"/>
              <a:t>This enables the staff user to handle multiple entries from the authority control task list in the new metadata editor in an efficient and organized manner.</a:t>
            </a:r>
          </a:p>
          <a:p>
            <a:r>
              <a:rPr lang="en-US" dirty="0"/>
              <a:t>On the next slide we edit multiple records.</a:t>
            </a:r>
          </a:p>
          <a:p>
            <a:endParaRPr lang="en-US" dirty="0"/>
          </a:p>
        </p:txBody>
      </p:sp>
    </p:spTree>
    <p:extLst>
      <p:ext uri="{BB962C8B-B14F-4D97-AF65-F5344CB8AC3E}">
        <p14:creationId xmlns:p14="http://schemas.microsoft.com/office/powerpoint/2010/main" val="34572966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A639170-AD8C-407C-B2B8-061F763F54E1}"/>
              </a:ext>
            </a:extLst>
          </p:cNvPr>
          <p:cNvPicPr>
            <a:picLocks noChangeAspect="1"/>
          </p:cNvPicPr>
          <p:nvPr/>
        </p:nvPicPr>
        <p:blipFill>
          <a:blip r:embed="rId2"/>
          <a:stretch>
            <a:fillRect/>
          </a:stretch>
        </p:blipFill>
        <p:spPr>
          <a:xfrm>
            <a:off x="1600829" y="2285876"/>
            <a:ext cx="5930447" cy="2240723"/>
          </a:xfrm>
          <a:prstGeom prst="rect">
            <a:avLst/>
          </a:prstGeom>
          <a:ln>
            <a:solidFill>
              <a:schemeClr val="tx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Authority control task list set</a:t>
            </a:r>
          </a:p>
        </p:txBody>
      </p:sp>
      <p:pic>
        <p:nvPicPr>
          <p:cNvPr id="6" name="Picture 5">
            <a:extLst>
              <a:ext uri="{FF2B5EF4-FFF2-40B4-BE49-F238E27FC236}">
                <a16:creationId xmlns:a16="http://schemas.microsoft.com/office/drawing/2014/main" id="{1B6E0D1F-8D9C-42EC-86E6-5D3F8CA385E9}"/>
              </a:ext>
            </a:extLst>
          </p:cNvPr>
          <p:cNvPicPr>
            <a:picLocks noChangeAspect="1"/>
          </p:cNvPicPr>
          <p:nvPr/>
        </p:nvPicPr>
        <p:blipFill>
          <a:blip r:embed="rId3"/>
          <a:stretch>
            <a:fillRect/>
          </a:stretch>
        </p:blipFill>
        <p:spPr>
          <a:xfrm>
            <a:off x="1600830" y="1186810"/>
            <a:ext cx="5930446" cy="1118952"/>
          </a:xfrm>
          <a:prstGeom prst="rect">
            <a:avLst/>
          </a:prstGeom>
          <a:ln>
            <a:solidFill>
              <a:schemeClr val="accent1"/>
            </a:solidFill>
          </a:ln>
        </p:spPr>
      </p:pic>
      <p:sp>
        <p:nvSpPr>
          <p:cNvPr id="9" name="Rectangle 8">
            <a:extLst>
              <a:ext uri="{FF2B5EF4-FFF2-40B4-BE49-F238E27FC236}">
                <a16:creationId xmlns:a16="http://schemas.microsoft.com/office/drawing/2014/main" id="{A39154F5-E4CE-4CCC-A68C-2B30DBD075FE}"/>
              </a:ext>
            </a:extLst>
          </p:cNvPr>
          <p:cNvSpPr/>
          <p:nvPr/>
        </p:nvSpPr>
        <p:spPr>
          <a:xfrm>
            <a:off x="1744846" y="3169858"/>
            <a:ext cx="50405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FC912F0-0119-409B-8B6E-C5C08BD68117}"/>
              </a:ext>
            </a:extLst>
          </p:cNvPr>
          <p:cNvSpPr/>
          <p:nvPr/>
        </p:nvSpPr>
        <p:spPr>
          <a:xfrm>
            <a:off x="1744846" y="3953736"/>
            <a:ext cx="50405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CD6468-0C3B-46AA-8ADD-B2B5ECA2385B}"/>
              </a:ext>
            </a:extLst>
          </p:cNvPr>
          <p:cNvSpPr/>
          <p:nvPr/>
        </p:nvSpPr>
        <p:spPr>
          <a:xfrm>
            <a:off x="4386032" y="1541713"/>
            <a:ext cx="67118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8F762E8E-33BE-4F5C-90F9-3542E62F9378}"/>
              </a:ext>
            </a:extLst>
          </p:cNvPr>
          <p:cNvSpPr/>
          <p:nvPr/>
        </p:nvSpPr>
        <p:spPr>
          <a:xfrm>
            <a:off x="4523682" y="958876"/>
            <a:ext cx="360040" cy="487221"/>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62480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Authority control task list set</a:t>
            </a:r>
          </a:p>
        </p:txBody>
      </p:sp>
      <p:sp>
        <p:nvSpPr>
          <p:cNvPr id="7" name="TextBox 6">
            <a:extLst>
              <a:ext uri="{FF2B5EF4-FFF2-40B4-BE49-F238E27FC236}">
                <a16:creationId xmlns:a16="http://schemas.microsoft.com/office/drawing/2014/main" id="{C427EFA5-3D4A-41BC-8B1A-782E7943F57F}"/>
              </a:ext>
            </a:extLst>
          </p:cNvPr>
          <p:cNvSpPr txBox="1"/>
          <p:nvPr/>
        </p:nvSpPr>
        <p:spPr>
          <a:xfrm>
            <a:off x="3326733" y="1887874"/>
            <a:ext cx="3384376" cy="369332"/>
          </a:xfrm>
          <a:prstGeom prst="rect">
            <a:avLst/>
          </a:prstGeom>
          <a:solidFill>
            <a:schemeClr val="bg1"/>
          </a:solidFill>
          <a:ln>
            <a:solidFill>
              <a:schemeClr val="accent1"/>
            </a:solidFill>
          </a:ln>
        </p:spPr>
        <p:txBody>
          <a:bodyPr wrap="square" rtlCol="0">
            <a:spAutoFit/>
          </a:bodyPr>
          <a:lstStyle/>
          <a:p>
            <a:r>
              <a:rPr lang="en-US" dirty="0"/>
              <a:t>Brief level indicator</a:t>
            </a:r>
          </a:p>
        </p:txBody>
      </p:sp>
      <p:cxnSp>
        <p:nvCxnSpPr>
          <p:cNvPr id="11" name="Straight Arrow Connector 10">
            <a:extLst>
              <a:ext uri="{FF2B5EF4-FFF2-40B4-BE49-F238E27FC236}">
                <a16:creationId xmlns:a16="http://schemas.microsoft.com/office/drawing/2014/main" id="{BDB6C443-9C23-453A-84AA-10455B258245}"/>
              </a:ext>
            </a:extLst>
          </p:cNvPr>
          <p:cNvCxnSpPr>
            <a:cxnSpLocks/>
          </p:cNvCxnSpPr>
          <p:nvPr/>
        </p:nvCxnSpPr>
        <p:spPr>
          <a:xfrm flipH="1" flipV="1">
            <a:off x="3131840" y="1439788"/>
            <a:ext cx="698949" cy="448086"/>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5C73791-50B6-4068-93E2-67FF700ABD99}"/>
              </a:ext>
            </a:extLst>
          </p:cNvPr>
          <p:cNvPicPr>
            <a:picLocks noChangeAspect="1"/>
          </p:cNvPicPr>
          <p:nvPr/>
        </p:nvPicPr>
        <p:blipFill>
          <a:blip r:embed="rId2"/>
          <a:stretch>
            <a:fillRect/>
          </a:stretch>
        </p:blipFill>
        <p:spPr>
          <a:xfrm>
            <a:off x="147637" y="811882"/>
            <a:ext cx="8848725" cy="3848100"/>
          </a:xfrm>
          <a:prstGeom prst="rect">
            <a:avLst/>
          </a:prstGeom>
          <a:ln>
            <a:solidFill>
              <a:schemeClr val="tx1"/>
            </a:solidFill>
          </a:ln>
        </p:spPr>
      </p:pic>
      <p:sp>
        <p:nvSpPr>
          <p:cNvPr id="9" name="TextBox 8">
            <a:extLst>
              <a:ext uri="{FF2B5EF4-FFF2-40B4-BE49-F238E27FC236}">
                <a16:creationId xmlns:a16="http://schemas.microsoft.com/office/drawing/2014/main" id="{CF2762ED-0E51-46D7-9065-E3ABB8502512}"/>
              </a:ext>
            </a:extLst>
          </p:cNvPr>
          <p:cNvSpPr txBox="1"/>
          <p:nvPr/>
        </p:nvSpPr>
        <p:spPr>
          <a:xfrm>
            <a:off x="395536" y="3600028"/>
            <a:ext cx="3906681" cy="1015663"/>
          </a:xfrm>
          <a:prstGeom prst="rect">
            <a:avLst/>
          </a:prstGeom>
          <a:solidFill>
            <a:srgbClr val="FFFF00"/>
          </a:solidFill>
          <a:ln>
            <a:solidFill>
              <a:schemeClr val="tx1"/>
            </a:solidFill>
          </a:ln>
        </p:spPr>
        <p:txBody>
          <a:bodyPr wrap="square" rtlCol="0">
            <a:spAutoFit/>
          </a:bodyPr>
          <a:lstStyle/>
          <a:p>
            <a:r>
              <a:rPr lang="en-US" sz="2000" dirty="0"/>
              <a:t>The records are added to a dedicated set called “Authority Controlled Task List”</a:t>
            </a:r>
          </a:p>
        </p:txBody>
      </p:sp>
      <p:sp>
        <p:nvSpPr>
          <p:cNvPr id="10" name="Rectangle 9">
            <a:extLst>
              <a:ext uri="{FF2B5EF4-FFF2-40B4-BE49-F238E27FC236}">
                <a16:creationId xmlns:a16="http://schemas.microsoft.com/office/drawing/2014/main" id="{AFA7F448-DE95-439F-A0DE-7ED078388814}"/>
              </a:ext>
            </a:extLst>
          </p:cNvPr>
          <p:cNvSpPr/>
          <p:nvPr/>
        </p:nvSpPr>
        <p:spPr>
          <a:xfrm>
            <a:off x="251520" y="1655812"/>
            <a:ext cx="595067" cy="2320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FC8AFF-52B1-4132-B225-796BC176F87F}"/>
              </a:ext>
            </a:extLst>
          </p:cNvPr>
          <p:cNvSpPr/>
          <p:nvPr/>
        </p:nvSpPr>
        <p:spPr>
          <a:xfrm>
            <a:off x="419885" y="2290753"/>
            <a:ext cx="1703843" cy="2320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5CBDE4E3-4A25-41C9-9404-18185F0B7DC9}"/>
              </a:ext>
            </a:extLst>
          </p:cNvPr>
          <p:cNvSpPr/>
          <p:nvPr/>
        </p:nvSpPr>
        <p:spPr>
          <a:xfrm>
            <a:off x="2185103" y="2289105"/>
            <a:ext cx="432048" cy="232062"/>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0876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251521" y="3319778"/>
            <a:ext cx="8712968" cy="1240583"/>
          </a:xfrm>
        </p:spPr>
        <p:txBody>
          <a:bodyPr/>
          <a:lstStyle/>
          <a:p>
            <a:pPr algn="ctr"/>
            <a:r>
              <a:rPr lang="en-US" dirty="0"/>
              <a:t>Configuring Authority Control Task List Report Types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76</a:t>
            </a:fld>
            <a:endParaRPr lang="en-US" dirty="0"/>
          </a:p>
        </p:txBody>
      </p:sp>
      <p:pic>
        <p:nvPicPr>
          <p:cNvPr id="5" name="Picture 4" descr="A group of people posing for the camera&#10;&#10;Description automatically generated">
            <a:extLst>
              <a:ext uri="{FF2B5EF4-FFF2-40B4-BE49-F238E27FC236}">
                <a16:creationId xmlns:a16="http://schemas.microsoft.com/office/drawing/2014/main" id="{EDA951B1-6EB4-4740-A661-644E999E7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6499" y="0"/>
            <a:ext cx="7195520" cy="3150471"/>
          </a:xfrm>
          <a:prstGeom prst="rect">
            <a:avLst/>
          </a:prstGeom>
        </p:spPr>
      </p:pic>
    </p:spTree>
    <p:extLst>
      <p:ext uri="{BB962C8B-B14F-4D97-AF65-F5344CB8AC3E}">
        <p14:creationId xmlns:p14="http://schemas.microsoft.com/office/powerpoint/2010/main" val="3828090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Configuring Authority Control Task List Report Types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1656184"/>
          </a:xfrm>
        </p:spPr>
        <p:txBody>
          <a:bodyPr>
            <a:normAutofit/>
          </a:bodyPr>
          <a:lstStyle/>
          <a:p>
            <a:r>
              <a:rPr lang="en-US" dirty="0"/>
              <a:t>It is possible to define which report types will appear in the Authority Control Task List.</a:t>
            </a:r>
          </a:p>
          <a:p>
            <a:r>
              <a:rPr lang="en-US" dirty="0"/>
              <a:t>This is done via the "Authority Control Task List Types" menu option under Configuration &gt; Resources &gt; General</a:t>
            </a:r>
          </a:p>
        </p:txBody>
      </p:sp>
      <p:pic>
        <p:nvPicPr>
          <p:cNvPr id="5" name="Picture 4">
            <a:extLst>
              <a:ext uri="{FF2B5EF4-FFF2-40B4-BE49-F238E27FC236}">
                <a16:creationId xmlns:a16="http://schemas.microsoft.com/office/drawing/2014/main" id="{B51BF52A-19E8-46E6-A95E-4872DE468141}"/>
              </a:ext>
            </a:extLst>
          </p:cNvPr>
          <p:cNvPicPr>
            <a:picLocks noChangeAspect="1"/>
          </p:cNvPicPr>
          <p:nvPr/>
        </p:nvPicPr>
        <p:blipFill>
          <a:blip r:embed="rId2"/>
          <a:stretch>
            <a:fillRect/>
          </a:stretch>
        </p:blipFill>
        <p:spPr>
          <a:xfrm>
            <a:off x="3059832" y="2715766"/>
            <a:ext cx="3231630" cy="1898740"/>
          </a:xfrm>
          <a:prstGeom prst="rect">
            <a:avLst/>
          </a:prstGeom>
          <a:ln>
            <a:solidFill>
              <a:schemeClr val="accent1"/>
            </a:solidFill>
          </a:ln>
        </p:spPr>
      </p:pic>
      <p:sp>
        <p:nvSpPr>
          <p:cNvPr id="6" name="Rectangle 5">
            <a:extLst>
              <a:ext uri="{FF2B5EF4-FFF2-40B4-BE49-F238E27FC236}">
                <a16:creationId xmlns:a16="http://schemas.microsoft.com/office/drawing/2014/main" id="{D4B568F4-1860-4D04-B60B-D4D6F5C8F4AE}"/>
              </a:ext>
            </a:extLst>
          </p:cNvPr>
          <p:cNvSpPr/>
          <p:nvPr/>
        </p:nvSpPr>
        <p:spPr>
          <a:xfrm>
            <a:off x="3131840" y="3723878"/>
            <a:ext cx="280831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45196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6833C1C-5174-46B4-95FA-E4E6E442DB4B}"/>
              </a:ext>
            </a:extLst>
          </p:cNvPr>
          <p:cNvPicPr>
            <a:picLocks noChangeAspect="1"/>
          </p:cNvPicPr>
          <p:nvPr/>
        </p:nvPicPr>
        <p:blipFill>
          <a:blip r:embed="rId2"/>
          <a:stretch>
            <a:fillRect/>
          </a:stretch>
        </p:blipFill>
        <p:spPr>
          <a:xfrm>
            <a:off x="0" y="1303845"/>
            <a:ext cx="9144000" cy="253581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Configuring Authority Control Task List Report Types</a:t>
            </a:r>
          </a:p>
        </p:txBody>
      </p:sp>
      <p:sp>
        <p:nvSpPr>
          <p:cNvPr id="6" name="Rectangle 5">
            <a:extLst>
              <a:ext uri="{FF2B5EF4-FFF2-40B4-BE49-F238E27FC236}">
                <a16:creationId xmlns:a16="http://schemas.microsoft.com/office/drawing/2014/main" id="{5AC0CC15-896C-48B8-83BB-41D6B46AD48F}"/>
              </a:ext>
            </a:extLst>
          </p:cNvPr>
          <p:cNvSpPr/>
          <p:nvPr/>
        </p:nvSpPr>
        <p:spPr>
          <a:xfrm>
            <a:off x="539552" y="1635646"/>
            <a:ext cx="720080" cy="21602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a:extLst>
              <a:ext uri="{FF2B5EF4-FFF2-40B4-BE49-F238E27FC236}">
                <a16:creationId xmlns:a16="http://schemas.microsoft.com/office/drawing/2014/main" id="{B9CAFA66-000C-4352-8C89-06D74B94E12B}"/>
              </a:ext>
            </a:extLst>
          </p:cNvPr>
          <p:cNvSpPr>
            <a:spLocks noGrp="1"/>
          </p:cNvSpPr>
          <p:nvPr>
            <p:ph idx="1"/>
          </p:nvPr>
        </p:nvSpPr>
        <p:spPr>
          <a:xfrm>
            <a:off x="395536" y="771550"/>
            <a:ext cx="8424936" cy="576065"/>
          </a:xfrm>
        </p:spPr>
        <p:txBody>
          <a:bodyPr>
            <a:normAutofit/>
          </a:bodyPr>
          <a:lstStyle/>
          <a:p>
            <a:r>
              <a:rPr lang="en-US" dirty="0"/>
              <a:t>Only the 'Enabled' tasks will appear in the Task List</a:t>
            </a:r>
          </a:p>
        </p:txBody>
      </p:sp>
    </p:spTree>
    <p:extLst>
      <p:ext uri="{BB962C8B-B14F-4D97-AF65-F5344CB8AC3E}">
        <p14:creationId xmlns:p14="http://schemas.microsoft.com/office/powerpoint/2010/main" val="27253024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922B7F-BAEC-445E-9C08-F94F63F5CA0F}"/>
              </a:ext>
            </a:extLst>
          </p:cNvPr>
          <p:cNvSpPr>
            <a:spLocks noGrp="1"/>
          </p:cNvSpPr>
          <p:nvPr>
            <p:ph type="subTitle" idx="1"/>
          </p:nvPr>
        </p:nvSpPr>
        <p:spPr>
          <a:xfrm>
            <a:off x="2987824" y="1653850"/>
            <a:ext cx="3240360" cy="557859"/>
          </a:xfrm>
        </p:spPr>
        <p:txBody>
          <a:bodyPr>
            <a:normAutofit/>
          </a:bodyPr>
          <a:lstStyle/>
          <a:p>
            <a:r>
              <a:rPr lang="en-US" dirty="0"/>
              <a:t>xxx@exlibrisgroup.com</a:t>
            </a:r>
          </a:p>
        </p:txBody>
      </p:sp>
    </p:spTree>
    <p:extLst>
      <p:ext uri="{BB962C8B-B14F-4D97-AF65-F5344CB8AC3E}">
        <p14:creationId xmlns:p14="http://schemas.microsoft.com/office/powerpoint/2010/main" val="3352855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What does the Authority Control Task List include?</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3979385"/>
          </a:xfrm>
        </p:spPr>
        <p:txBody>
          <a:bodyPr>
            <a:noAutofit/>
          </a:bodyPr>
          <a:lstStyle/>
          <a:p>
            <a:r>
              <a:rPr lang="en-US" dirty="0"/>
              <a:t>For a full list of the various tasks in the Authority Control Task List, with a description, see </a:t>
            </a:r>
            <a:r>
              <a:rPr lang="en-US" dirty="0">
                <a:hlinkClick r:id="rId2"/>
              </a:rPr>
              <a:t>Viewing Tasks</a:t>
            </a:r>
            <a:r>
              <a:rPr lang="en-US" dirty="0"/>
              <a:t> in </a:t>
            </a:r>
            <a:r>
              <a:rPr lang="en-US" dirty="0">
                <a:hlinkClick r:id="rId3"/>
              </a:rPr>
              <a:t>Using the Authority Control Task List</a:t>
            </a:r>
            <a:r>
              <a:rPr lang="en-US" dirty="0"/>
              <a:t>.</a:t>
            </a:r>
          </a:p>
        </p:txBody>
      </p:sp>
    </p:spTree>
    <p:extLst>
      <p:ext uri="{BB962C8B-B14F-4D97-AF65-F5344CB8AC3E}">
        <p14:creationId xmlns:p14="http://schemas.microsoft.com/office/powerpoint/2010/main" val="3100413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600" dirty="0"/>
              <a:t>Accessing and using the Authority Control Task List</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9</a:t>
            </a:fld>
            <a:endParaRPr lang="en-US" dirty="0"/>
          </a:p>
        </p:txBody>
      </p:sp>
      <p:pic>
        <p:nvPicPr>
          <p:cNvPr id="6" name="Picture 5">
            <a:extLst>
              <a:ext uri="{FF2B5EF4-FFF2-40B4-BE49-F238E27FC236}">
                <a16:creationId xmlns:a16="http://schemas.microsoft.com/office/drawing/2014/main" id="{A514FBB8-B891-4AFA-B73F-B031A9A7F8B6}"/>
              </a:ext>
            </a:extLst>
          </p:cNvPr>
          <p:cNvPicPr>
            <a:picLocks noChangeAspect="1"/>
          </p:cNvPicPr>
          <p:nvPr/>
        </p:nvPicPr>
        <p:blipFill>
          <a:blip r:embed="rId2"/>
          <a:stretch>
            <a:fillRect/>
          </a:stretch>
        </p:blipFill>
        <p:spPr>
          <a:xfrm>
            <a:off x="2267745" y="0"/>
            <a:ext cx="2952328" cy="3150471"/>
          </a:xfrm>
          <a:prstGeom prst="rect">
            <a:avLst/>
          </a:prstGeom>
        </p:spPr>
      </p:pic>
      <p:pic>
        <p:nvPicPr>
          <p:cNvPr id="5" name="Picture 4" descr="A group of people sitting at a table&#10;&#10;Description automatically generated">
            <a:extLst>
              <a:ext uri="{FF2B5EF4-FFF2-40B4-BE49-F238E27FC236}">
                <a16:creationId xmlns:a16="http://schemas.microsoft.com/office/drawing/2014/main" id="{85B68B0B-3F7B-49E7-A2E9-A4C0648F6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086" y="10113"/>
            <a:ext cx="7195520" cy="3150471"/>
          </a:xfrm>
          <a:prstGeom prst="rect">
            <a:avLst/>
          </a:prstGeom>
        </p:spPr>
      </p:pic>
    </p:spTree>
    <p:extLst>
      <p:ext uri="{BB962C8B-B14F-4D97-AF65-F5344CB8AC3E}">
        <p14:creationId xmlns:p14="http://schemas.microsoft.com/office/powerpoint/2010/main" val="1622446056"/>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18398</TotalTime>
  <Words>2638</Words>
  <Application>Microsoft Office PowerPoint</Application>
  <PresentationFormat>On-screen Show (16:9)</PresentationFormat>
  <Paragraphs>272</Paragraphs>
  <Slides>79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79</vt:i4>
      </vt:variant>
    </vt:vector>
  </HeadingPairs>
  <TitlesOfParts>
    <vt:vector size="84" baseType="lpstr">
      <vt:lpstr>Arial</vt:lpstr>
      <vt:lpstr>Calibri</vt:lpstr>
      <vt:lpstr>Calibri Light</vt:lpstr>
      <vt:lpstr>IGeLU_2016_16X9 (1)</vt:lpstr>
      <vt:lpstr>Ex_Libris_2020</vt:lpstr>
      <vt:lpstr>PowerPoint Presentation</vt:lpstr>
      <vt:lpstr>PowerPoint Presentation</vt:lpstr>
      <vt:lpstr>Introduction</vt:lpstr>
      <vt:lpstr>Introduction </vt:lpstr>
      <vt:lpstr>Introduction </vt:lpstr>
      <vt:lpstr>What does the Authority Control Task List include?</vt:lpstr>
      <vt:lpstr>What does the Authority Control Task List include?</vt:lpstr>
      <vt:lpstr>What does the Authority Control Task List include?</vt:lpstr>
      <vt:lpstr>Accessing and using the Authority Control Task List</vt:lpstr>
      <vt:lpstr>Accessing and using the Authority Control Task List</vt:lpstr>
      <vt:lpstr>Accessing and using the Authority Control Task List</vt:lpstr>
      <vt:lpstr>Accessing and using the Authority Control Task List</vt:lpstr>
      <vt:lpstr>Accessing and using the Authority Control Task List</vt:lpstr>
      <vt:lpstr>Accessing and using the Authority Control Task List</vt:lpstr>
      <vt:lpstr>Viewing Tasks</vt:lpstr>
      <vt:lpstr>Viewing Tasks</vt:lpstr>
      <vt:lpstr>Viewing Tasks</vt:lpstr>
      <vt:lpstr>Viewing Tasks</vt:lpstr>
      <vt:lpstr>Viewing Tasks</vt:lpstr>
      <vt:lpstr>Viewing Tasks</vt:lpstr>
      <vt:lpstr>Viewing Tasks</vt:lpstr>
      <vt:lpstr>Viewing Tasks</vt:lpstr>
      <vt:lpstr>Viewing Tasks</vt:lpstr>
      <vt:lpstr>Linking - BIB heading found no matching AUT headings</vt:lpstr>
      <vt:lpstr>Linking - BIB heading found no matching AUT headings – example 1</vt:lpstr>
      <vt:lpstr>Linking - BIB heading found no matching AUT headings – example 1</vt:lpstr>
      <vt:lpstr>Linking - BIB heading found no matching AUT headings – example 1</vt:lpstr>
      <vt:lpstr>Linking - BIB heading found no matching AUT headings – example 1</vt:lpstr>
      <vt:lpstr>Linking - BIB heading found no matching AUT headings – example 1</vt:lpstr>
      <vt:lpstr>Linking - BIB heading found no matching AUT headings – example 2</vt:lpstr>
      <vt:lpstr>Linking - BIB heading found no matching AUT headings – example 2</vt:lpstr>
      <vt:lpstr>Linking - BIB heading found no matching AUT headings – example 2</vt:lpstr>
      <vt:lpstr>Linking - BIB heading found no matching AUT headings – example 2</vt:lpstr>
      <vt:lpstr>Linking - BIB heading found no matching AUT headings – example 3</vt:lpstr>
      <vt:lpstr>Linking - BIB heading found no matching AUT headings – example 3</vt:lpstr>
      <vt:lpstr>Linking - BIB heading found no matching AUT headings – example 3</vt:lpstr>
      <vt:lpstr>Preferred Term Correction - BIB heading found no authorized term </vt:lpstr>
      <vt:lpstr>Preferred Term Correction - BIB heading found no authorized term – Example 1</vt:lpstr>
      <vt:lpstr>Preferred Term Correction - BIB heading found no authorized term – Example 1</vt:lpstr>
      <vt:lpstr>Preferred Term Correction - BIB heading found no authorized term – Example 1</vt:lpstr>
      <vt:lpstr>Preferred Term Correction - BIB heading found no authorized term – Example 1</vt:lpstr>
      <vt:lpstr>Preferred Term Correction - BIB heading found no authorized term – Example 2</vt:lpstr>
      <vt:lpstr>Preferred Term Correction - BIB heading found no authorized term – Example 2</vt:lpstr>
      <vt:lpstr>Linking  - BIB heading found multiple matching AUT headings (ambiguous) </vt:lpstr>
      <vt:lpstr>Linking - BIB heading found multiple matching AUT headings (ambiguous) – Example 1</vt:lpstr>
      <vt:lpstr>Linking - BIB heading found multiple matching AUT headings (ambiguous) – Example 1</vt:lpstr>
      <vt:lpstr>Linking - BIB heading found multiple matching AUT headings (ambiguous) – Example 1</vt:lpstr>
      <vt:lpstr>Linking - BIB heading found multiple matching AUT headings (ambiguous) – Example 1</vt:lpstr>
      <vt:lpstr>Linking - BIB heading found multiple matching AUT headings (ambiguous) – Example 2</vt:lpstr>
      <vt:lpstr>Linking - BIB heading found multiple matching AUT headings (ambiguous) – Example 2</vt:lpstr>
      <vt:lpstr>Linking - BIB heading found multiple matching AUT headings (ambiguous) – Example 2</vt:lpstr>
      <vt:lpstr>AUT Record deleted – Unlinked BIB heading </vt:lpstr>
      <vt:lpstr>AUT Record deleted – Unlinked BIB heading – example 1</vt:lpstr>
      <vt:lpstr>AUT Record deleted – Unlinked BIB heading – example 1</vt:lpstr>
      <vt:lpstr>AUT Record deleted – Unlinked BIB heading – example 1</vt:lpstr>
      <vt:lpstr>AUT Record deleted – Unlinked BIB heading – example 1</vt:lpstr>
      <vt:lpstr>AUT Record deleted – Unlinked BIB heading – example 2</vt:lpstr>
      <vt:lpstr>AUT Record deleted – Unlinked BIB heading – example 2</vt:lpstr>
      <vt:lpstr>Preferred Term Correction - BIB heading updated</vt:lpstr>
      <vt:lpstr>Preferred Term Correction - BIB heading updated</vt:lpstr>
      <vt:lpstr>Preferred Term Correction - BIB heading updated</vt:lpstr>
      <vt:lpstr>Preferred Term Correction - BIB heading updated</vt:lpstr>
      <vt:lpstr>Editing Tasks and Process Changes</vt:lpstr>
      <vt:lpstr>Editing Tasks and Process Changes</vt:lpstr>
      <vt:lpstr>Editing Tasks and Process Changes</vt:lpstr>
      <vt:lpstr>Editing Tasks and Process Changes</vt:lpstr>
      <vt:lpstr>Editing Tasks and Process Changes</vt:lpstr>
      <vt:lpstr>Editing Tasks and Process Changes</vt:lpstr>
      <vt:lpstr>Editing Tasks and Process Changes</vt:lpstr>
      <vt:lpstr>Editing Tasks and Process Changes</vt:lpstr>
      <vt:lpstr>Editing Tasks and Process Changes</vt:lpstr>
      <vt:lpstr>Authority control task list set</vt:lpstr>
      <vt:lpstr>Authority control task list set</vt:lpstr>
      <vt:lpstr>Authority control task list set</vt:lpstr>
      <vt:lpstr>Authority control task list set</vt:lpstr>
      <vt:lpstr>Configuring Authority Control Task List Report Types</vt:lpstr>
      <vt:lpstr>Configuring Authority Control Task List Report Types</vt:lpstr>
      <vt:lpstr>Configuring Authority Control Task List Report Types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1758</cp:revision>
  <dcterms:created xsi:type="dcterms:W3CDTF">2017-01-02T15:10:30Z</dcterms:created>
  <dcterms:modified xsi:type="dcterms:W3CDTF">2021-03-07T08:24:42Z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